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5.xml" ContentType="application/vnd.openxmlformats-officedocument.presentationml.slide+xml"/>
  <Override PartName="/ppt/slides/slide15.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14.xml" ContentType="application/vnd.openxmlformats-officedocument.presentationml.slide+xml"/>
  <Override PartName="/ppt/slides/slide18.xml" ContentType="application/vnd.openxmlformats-officedocument.presentationml.slide+xml"/>
  <Override PartName="/ppt/slides/slide24.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3.xml" ContentType="application/vnd.openxmlformats-officedocument.presentationml.slide+xml"/>
  <Override PartName="/ppt/slides/slide17.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commentAuthors.xml" ContentType="application/vnd.openxmlformats-officedocument.presentationml.commentAuthors+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charts/style1.xml" ContentType="application/vnd.ms-office.chartstyle+xml"/>
  <Override PartName="/ppt/charts/chart1.xml" ContentType="application/vnd.openxmlformats-officedocument.drawingml.chart+xml"/>
  <Override PartName="/ppt/charts/colors1.xml" ContentType="application/vnd.ms-office.chartcolorstyle+xml"/>
  <Override PartName="/ppt/charts/style3.xml" ContentType="application/vnd.ms-office.chartstyle+xml"/>
  <Override PartName="/ppt/charts/chart2.xml" ContentType="application/vnd.openxmlformats-officedocument.drawingml.chart+xml"/>
  <Override PartName="/ppt/charts/colors3.xml" ContentType="application/vnd.ms-office.chartcolorstyle+xml"/>
  <Override PartName="/ppt/charts/colors2.xml" ContentType="application/vnd.ms-office.chartcolorstyle+xml"/>
  <Override PartName="/ppt/charts/style2.xml" ContentType="application/vnd.ms-office.chartstyle+xml"/>
  <Override PartName="/ppt/charts/chart3.xml" ContentType="application/vnd.openxmlformats-officedocument.drawingml.chart+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31"/>
  </p:notesMasterIdLst>
  <p:sldIdLst>
    <p:sldId id="256" r:id="rId2"/>
    <p:sldId id="1070" r:id="rId3"/>
    <p:sldId id="1105" r:id="rId4"/>
    <p:sldId id="1106" r:id="rId5"/>
    <p:sldId id="357" r:id="rId6"/>
    <p:sldId id="544" r:id="rId7"/>
    <p:sldId id="964" r:id="rId8"/>
    <p:sldId id="869" r:id="rId9"/>
    <p:sldId id="2451" r:id="rId10"/>
    <p:sldId id="2457" r:id="rId11"/>
    <p:sldId id="923" r:id="rId12"/>
    <p:sldId id="762" r:id="rId13"/>
    <p:sldId id="1019" r:id="rId14"/>
    <p:sldId id="611" r:id="rId15"/>
    <p:sldId id="396" r:id="rId16"/>
    <p:sldId id="398" r:id="rId17"/>
    <p:sldId id="965" r:id="rId18"/>
    <p:sldId id="982" r:id="rId19"/>
    <p:sldId id="735" r:id="rId20"/>
    <p:sldId id="2456" r:id="rId21"/>
    <p:sldId id="593" r:id="rId22"/>
    <p:sldId id="2449" r:id="rId23"/>
    <p:sldId id="2433" r:id="rId24"/>
    <p:sldId id="2434" r:id="rId25"/>
    <p:sldId id="2435" r:id="rId26"/>
    <p:sldId id="2440" r:id="rId27"/>
    <p:sldId id="2441" r:id="rId28"/>
    <p:sldId id="2443" r:id="rId29"/>
    <p:sldId id="261" r:id="rId30"/>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29E99CA-89B7-4236-8BAF-33B8CEE69FF6}">
          <p14:sldIdLst>
            <p14:sldId id="256"/>
            <p14:sldId id="1070"/>
            <p14:sldId id="1105"/>
            <p14:sldId id="1106"/>
            <p14:sldId id="357"/>
            <p14:sldId id="544"/>
            <p14:sldId id="964"/>
            <p14:sldId id="869"/>
            <p14:sldId id="2451"/>
            <p14:sldId id="2457"/>
            <p14:sldId id="923"/>
            <p14:sldId id="762"/>
            <p14:sldId id="1019"/>
            <p14:sldId id="611"/>
            <p14:sldId id="396"/>
            <p14:sldId id="398"/>
            <p14:sldId id="965"/>
            <p14:sldId id="982"/>
            <p14:sldId id="735"/>
            <p14:sldId id="2456"/>
            <p14:sldId id="593"/>
            <p14:sldId id="2449"/>
            <p14:sldId id="2433"/>
            <p14:sldId id="2434"/>
            <p14:sldId id="2435"/>
            <p14:sldId id="2440"/>
            <p14:sldId id="2441"/>
            <p14:sldId id="2443"/>
            <p14:sldId id="261"/>
          </p14:sldIdLst>
        </p14:section>
        <p14:section name="Untitled Section" id="{5FB6073B-7586-49F1-9B41-85FCB183BA3C}">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bora Hernandez Johnson" initials="DHJ" lastIdx="2" clrIdx="0">
    <p:extLst>
      <p:ext uri="{19B8F6BF-5375-455C-9EA6-DF929625EA0E}">
        <p15:presenceInfo xmlns:p15="http://schemas.microsoft.com/office/powerpoint/2012/main" userId="S-1-5-21-448539723-963894560-1177238915-343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9" autoAdjust="0"/>
    <p:restoredTop sz="94660"/>
  </p:normalViewPr>
  <p:slideViewPr>
    <p:cSldViewPr snapToGrid="0">
      <p:cViewPr varScale="1">
        <p:scale>
          <a:sx n="113" d="100"/>
          <a:sy n="113" d="100"/>
        </p:scale>
        <p:origin x="22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3.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37"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showLegendKey val="0"/>
          <c:showVal val="0"/>
          <c:showCatName val="0"/>
          <c:showSerName val="0"/>
          <c:showPercent val="0"/>
          <c:showBubbleSize val="0"/>
          <c:showLeaderLines val="0"/>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P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P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cap="all" baseline="0">
                <a:solidFill>
                  <a:schemeClr val="tx1">
                    <a:lumMod val="65000"/>
                    <a:lumOff val="35000"/>
                  </a:schemeClr>
                </a:solidFill>
                <a:latin typeface="+mn-lt"/>
                <a:ea typeface="+mn-ea"/>
                <a:cs typeface="+mn-cs"/>
              </a:defRPr>
            </a:pPr>
            <a:r>
              <a:rPr lang="en-US" sz="1600" dirty="0"/>
              <a:t>QUERELLAS RECIBIDAS </a:t>
            </a:r>
            <a:r>
              <a:rPr lang="en-US" sz="1600" dirty="0" err="1"/>
              <a:t>Negociado</a:t>
            </a:r>
            <a:r>
              <a:rPr lang="en-US" sz="1600" dirty="0"/>
              <a:t> de</a:t>
            </a:r>
            <a:r>
              <a:rPr lang="en-US" sz="1600" baseline="0" dirty="0"/>
              <a:t> </a:t>
            </a:r>
            <a:r>
              <a:rPr lang="en-US" sz="1600" baseline="0" dirty="0" err="1"/>
              <a:t>investigaciones</a:t>
            </a:r>
            <a:r>
              <a:rPr lang="en-US" sz="1600" baseline="0" dirty="0"/>
              <a:t> </a:t>
            </a:r>
            <a:r>
              <a:rPr lang="en-US" sz="1600" baseline="0" dirty="0" err="1"/>
              <a:t>administrativas</a:t>
            </a:r>
            <a:endParaRPr lang="en-US" sz="1600" dirty="0"/>
          </a:p>
        </c:rich>
      </c:tx>
      <c:layout>
        <c:manualLayout>
          <c:xMode val="edge"/>
          <c:yMode val="edge"/>
          <c:x val="0.21843151563726856"/>
          <c:y val="8.4511541038005799E-3"/>
        </c:manualLayout>
      </c:layout>
      <c:overlay val="0"/>
      <c:spPr>
        <a:noFill/>
        <a:ln>
          <a:noFill/>
        </a:ln>
        <a:effectLst/>
      </c:spPr>
      <c:txPr>
        <a:bodyPr rot="0" spcFirstLastPara="1" vertOverflow="ellipsis" vert="horz" wrap="square" anchor="ctr" anchorCtr="1"/>
        <a:lstStyle/>
        <a:p>
          <a:pPr>
            <a:defRPr sz="2200" b="1" i="0" u="none" strike="noStrike" kern="1200" cap="all" baseline="0">
              <a:solidFill>
                <a:schemeClr val="tx1">
                  <a:lumMod val="65000"/>
                  <a:lumOff val="35000"/>
                </a:schemeClr>
              </a:solidFill>
              <a:latin typeface="+mn-lt"/>
              <a:ea typeface="+mn-ea"/>
              <a:cs typeface="+mn-cs"/>
            </a:defRPr>
          </a:pPr>
          <a:endParaRPr lang="es-PR"/>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8147036665515101E-2"/>
          <c:y val="0.16789129663749991"/>
          <c:w val="0.94185296333448487"/>
          <c:h val="0.72063157935160582"/>
        </c:manualLayout>
      </c:layout>
      <c:pie3DChart>
        <c:varyColors val="1"/>
        <c:ser>
          <c:idx val="0"/>
          <c:order val="0"/>
          <c:tx>
            <c:strRef>
              <c:f>Sheet1!$B$1</c:f>
              <c:strCache>
                <c:ptCount val="1"/>
                <c:pt idx="0">
                  <c:v>Sales</c:v>
                </c:pt>
              </c:strCache>
            </c:strRef>
          </c:tx>
          <c:dPt>
            <c:idx val="0"/>
            <c:bubble3D val="0"/>
            <c:spPr>
              <a:solidFill>
                <a:schemeClr val="accent6">
                  <a:alpha val="90000"/>
                </a:schemeClr>
              </a:solidFill>
              <a:ln w="19050">
                <a:solidFill>
                  <a:schemeClr val="accent6">
                    <a:lumMod val="75000"/>
                  </a:schemeClr>
                </a:solidFill>
              </a:ln>
              <a:effectLst>
                <a:innerShdw blurRad="114300">
                  <a:schemeClr val="accent6">
                    <a:lumMod val="75000"/>
                  </a:schemeClr>
                </a:innerShdw>
              </a:effectLst>
              <a:scene3d>
                <a:camera prst="orthographicFront"/>
                <a:lightRig rig="threePt" dir="t"/>
              </a:scene3d>
              <a:sp3d contourW="19050" prstMaterial="flat">
                <a:contourClr>
                  <a:schemeClr val="accent6">
                    <a:lumMod val="75000"/>
                  </a:schemeClr>
                </a:contourClr>
              </a:sp3d>
            </c:spPr>
            <c:extLst>
              <c:ext xmlns:c16="http://schemas.microsoft.com/office/drawing/2014/chart" uri="{C3380CC4-5D6E-409C-BE32-E72D297353CC}">
                <c16:uniqueId val="{00000001-D53D-4B8C-AA54-3E91BE78121C}"/>
              </c:ext>
            </c:extLst>
          </c:dPt>
          <c:dPt>
            <c:idx val="1"/>
            <c:bubble3D val="0"/>
            <c:spPr>
              <a:solidFill>
                <a:schemeClr val="accent5">
                  <a:alpha val="90000"/>
                </a:schemeClr>
              </a:solidFill>
              <a:ln w="19050">
                <a:solidFill>
                  <a:schemeClr val="accent5">
                    <a:lumMod val="75000"/>
                  </a:schemeClr>
                </a:solidFill>
              </a:ln>
              <a:effectLst>
                <a:innerShdw blurRad="114300">
                  <a:schemeClr val="accent5">
                    <a:lumMod val="75000"/>
                  </a:schemeClr>
                </a:innerShdw>
              </a:effectLst>
              <a:scene3d>
                <a:camera prst="orthographicFront"/>
                <a:lightRig rig="threePt" dir="t"/>
              </a:scene3d>
              <a:sp3d contourW="19050" prstMaterial="flat">
                <a:contourClr>
                  <a:schemeClr val="accent5">
                    <a:lumMod val="75000"/>
                  </a:schemeClr>
                </a:contourClr>
              </a:sp3d>
            </c:spPr>
            <c:extLst>
              <c:ext xmlns:c16="http://schemas.microsoft.com/office/drawing/2014/chart" uri="{C3380CC4-5D6E-409C-BE32-E72D297353CC}">
                <c16:uniqueId val="{00000003-D53D-4B8C-AA54-3E91BE78121C}"/>
              </c:ext>
            </c:extLst>
          </c:dPt>
          <c:dPt>
            <c:idx val="2"/>
            <c:bubble3D val="0"/>
            <c:spPr>
              <a:solidFill>
                <a:schemeClr val="accent4">
                  <a:alpha val="90000"/>
                </a:schemeClr>
              </a:solidFill>
              <a:ln w="19050">
                <a:solidFill>
                  <a:schemeClr val="accent4">
                    <a:lumMod val="75000"/>
                  </a:schemeClr>
                </a:solidFill>
              </a:ln>
              <a:effectLst>
                <a:innerShdw blurRad="114300">
                  <a:schemeClr val="accent4">
                    <a:lumMod val="75000"/>
                  </a:schemeClr>
                </a:innerShdw>
              </a:effectLst>
              <a:scene3d>
                <a:camera prst="orthographicFront"/>
                <a:lightRig rig="threePt" dir="t"/>
              </a:scene3d>
              <a:sp3d contourW="19050" prstMaterial="flat">
                <a:contourClr>
                  <a:schemeClr val="accent4">
                    <a:lumMod val="75000"/>
                  </a:schemeClr>
                </a:contourClr>
              </a:sp3d>
            </c:spPr>
            <c:extLst>
              <c:ext xmlns:c16="http://schemas.microsoft.com/office/drawing/2014/chart" uri="{C3380CC4-5D6E-409C-BE32-E72D297353CC}">
                <c16:uniqueId val="{00000005-D53D-4B8C-AA54-3E91BE78121C}"/>
              </c:ext>
            </c:extLst>
          </c:dPt>
          <c:dPt>
            <c:idx val="3"/>
            <c:bubble3D val="0"/>
            <c:spPr>
              <a:solidFill>
                <a:schemeClr val="accent6">
                  <a:lumMod val="60000"/>
                  <a:alpha val="90000"/>
                </a:schemeClr>
              </a:solidFill>
              <a:ln w="19050">
                <a:solidFill>
                  <a:schemeClr val="accent6">
                    <a:lumMod val="60000"/>
                    <a:lumMod val="75000"/>
                  </a:schemeClr>
                </a:solidFill>
              </a:ln>
              <a:effectLst>
                <a:innerShdw blurRad="114300">
                  <a:schemeClr val="accent6">
                    <a:lumMod val="60000"/>
                    <a:lumMod val="75000"/>
                  </a:schemeClr>
                </a:innerShdw>
              </a:effectLst>
              <a:scene3d>
                <a:camera prst="orthographicFront"/>
                <a:lightRig rig="threePt" dir="t"/>
              </a:scene3d>
              <a:sp3d contourW="19050" prstMaterial="flat">
                <a:contourClr>
                  <a:schemeClr val="accent6">
                    <a:lumMod val="60000"/>
                    <a:lumMod val="75000"/>
                  </a:schemeClr>
                </a:contourClr>
              </a:sp3d>
            </c:spPr>
            <c:extLst>
              <c:ext xmlns:c16="http://schemas.microsoft.com/office/drawing/2014/chart" uri="{C3380CC4-5D6E-409C-BE32-E72D297353CC}">
                <c16:uniqueId val="{00000007-D53D-4B8C-AA54-3E91BE78121C}"/>
              </c:ext>
            </c:extLst>
          </c:dPt>
          <c:dLbls>
            <c:dLbl>
              <c:idx val="0"/>
              <c:spPr>
                <a:solidFill>
                  <a:schemeClr val="lt1">
                    <a:alpha val="90000"/>
                  </a:schemeClr>
                </a:solidFill>
                <a:ln w="12700" cap="flat" cmpd="sng" algn="ctr">
                  <a:solidFill>
                    <a:schemeClr val="accent6"/>
                  </a:solidFill>
                  <a:round/>
                </a:ln>
                <a:effectLst>
                  <a:outerShdw blurRad="50800" dist="38100" dir="2700000" algn="tl" rotWithShape="0">
                    <a:schemeClr val="accent6">
                      <a:lumMod val="75000"/>
                      <a:alpha val="40000"/>
                    </a:scheme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6"/>
                      </a:solidFill>
                      <a:effectLst/>
                      <a:latin typeface="+mn-lt"/>
                      <a:ea typeface="+mn-ea"/>
                      <a:cs typeface="+mn-cs"/>
                    </a:defRPr>
                  </a:pPr>
                  <a:endParaRPr lang="es-PR"/>
                </a:p>
              </c:txPr>
              <c:dLblPos val="inEnd"/>
              <c:showLegendKey val="0"/>
              <c:showVal val="1"/>
              <c:showCatName val="0"/>
              <c:showSerName val="0"/>
              <c:showPercent val="0"/>
              <c:showBubbleSize val="0"/>
              <c:extLst>
                <c:ext xmlns:c16="http://schemas.microsoft.com/office/drawing/2014/chart" uri="{C3380CC4-5D6E-409C-BE32-E72D297353CC}">
                  <c16:uniqueId val="{00000001-D53D-4B8C-AA54-3E91BE78121C}"/>
                </c:ext>
              </c:extLst>
            </c:dLbl>
            <c:dLbl>
              <c:idx val="1"/>
              <c:spPr>
                <a:solidFill>
                  <a:schemeClr val="lt1">
                    <a:alpha val="90000"/>
                  </a:schemeClr>
                </a:solidFill>
                <a:ln w="12700" cap="flat" cmpd="sng" algn="ctr">
                  <a:solidFill>
                    <a:schemeClr val="accent5"/>
                  </a:solidFill>
                  <a:round/>
                </a:ln>
                <a:effectLst>
                  <a:outerShdw blurRad="50800" dist="38100" dir="2700000" algn="tl" rotWithShape="0">
                    <a:schemeClr val="accent5">
                      <a:lumMod val="75000"/>
                      <a:alpha val="40000"/>
                    </a:scheme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5"/>
                      </a:solidFill>
                      <a:effectLst/>
                      <a:latin typeface="+mn-lt"/>
                      <a:ea typeface="+mn-ea"/>
                      <a:cs typeface="+mn-cs"/>
                    </a:defRPr>
                  </a:pPr>
                  <a:endParaRPr lang="es-PR"/>
                </a:p>
              </c:txPr>
              <c:dLblPos val="inEnd"/>
              <c:showLegendKey val="0"/>
              <c:showVal val="1"/>
              <c:showCatName val="0"/>
              <c:showSerName val="0"/>
              <c:showPercent val="0"/>
              <c:showBubbleSize val="0"/>
              <c:extLst>
                <c:ext xmlns:c16="http://schemas.microsoft.com/office/drawing/2014/chart" uri="{C3380CC4-5D6E-409C-BE32-E72D297353CC}">
                  <c16:uniqueId val="{00000003-D53D-4B8C-AA54-3E91BE78121C}"/>
                </c:ext>
              </c:extLst>
            </c:dLbl>
            <c:dLbl>
              <c:idx val="2"/>
              <c:layout>
                <c:manualLayout>
                  <c:x val="0.13329895547731169"/>
                  <c:y val="-0.13229205946418351"/>
                </c:manualLayout>
              </c:layout>
              <c:spPr>
                <a:solidFill>
                  <a:schemeClr val="lt1">
                    <a:alpha val="90000"/>
                  </a:schemeClr>
                </a:solidFill>
                <a:ln w="12700" cap="flat" cmpd="sng" algn="ctr">
                  <a:solidFill>
                    <a:schemeClr val="accent4"/>
                  </a:solidFill>
                  <a:round/>
                </a:ln>
                <a:effectLst>
                  <a:outerShdw blurRad="50800" dist="38100" dir="2700000" algn="tl" rotWithShape="0">
                    <a:schemeClr val="accent4">
                      <a:lumMod val="75000"/>
                      <a:alpha val="40000"/>
                    </a:scheme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4"/>
                      </a:solidFill>
                      <a:effectLst/>
                      <a:latin typeface="+mn-lt"/>
                      <a:ea typeface="+mn-ea"/>
                      <a:cs typeface="+mn-cs"/>
                    </a:defRPr>
                  </a:pPr>
                  <a:endParaRPr lang="es-PR"/>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53D-4B8C-AA54-3E91BE78121C}"/>
                </c:ext>
              </c:extLst>
            </c:dLbl>
            <c:dLbl>
              <c:idx val="3"/>
              <c:spPr>
                <a:solidFill>
                  <a:schemeClr val="lt1">
                    <a:alpha val="90000"/>
                  </a:schemeClr>
                </a:solidFill>
                <a:ln w="12700" cap="flat" cmpd="sng" algn="ctr">
                  <a:solidFill>
                    <a:schemeClr val="accent6">
                      <a:lumMod val="60000"/>
                    </a:schemeClr>
                  </a:solidFill>
                  <a:round/>
                </a:ln>
                <a:effectLst>
                  <a:outerShdw blurRad="50800" dist="38100" dir="2700000" algn="tl" rotWithShape="0">
                    <a:schemeClr val="accent6">
                      <a:lumMod val="60000"/>
                      <a:lumMod val="75000"/>
                      <a:alpha val="40000"/>
                    </a:scheme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6">
                          <a:lumMod val="60000"/>
                        </a:schemeClr>
                      </a:solidFill>
                      <a:effectLst/>
                      <a:latin typeface="+mn-lt"/>
                      <a:ea typeface="+mn-ea"/>
                      <a:cs typeface="+mn-cs"/>
                    </a:defRPr>
                  </a:pPr>
                  <a:endParaRPr lang="es-PR"/>
                </a:p>
              </c:txPr>
              <c:dLblPos val="inEnd"/>
              <c:showLegendKey val="0"/>
              <c:showVal val="1"/>
              <c:showCatName val="0"/>
              <c:showSerName val="0"/>
              <c:showPercent val="0"/>
              <c:showBubbleSize val="0"/>
              <c:extLst>
                <c:ext xmlns:c16="http://schemas.microsoft.com/office/drawing/2014/chart" uri="{C3380CC4-5D6E-409C-BE32-E72D297353CC}">
                  <c16:uniqueId val="{00000007-D53D-4B8C-AA54-3E91BE78121C}"/>
                </c:ext>
              </c:extLst>
            </c:dLbl>
            <c:spPr>
              <a:solidFill>
                <a:prstClr val="white">
                  <a:alpha val="90000"/>
                </a:prstClr>
              </a:solidFill>
              <a:ln w="12700" cap="flat" cmpd="sng" algn="ctr">
                <a:solidFill>
                  <a:srgbClr val="70AD47"/>
                </a:solidFill>
                <a:round/>
              </a:ln>
              <a:effectLst>
                <a:outerShdw blurRad="50800" dist="38100" dir="2700000" algn="tl" rotWithShape="0">
                  <a:srgbClr val="70AD47">
                    <a:lumMod val="75000"/>
                    <a:alpha val="40000"/>
                  </a:srgbClr>
                </a:outerShdw>
              </a:effectLst>
            </c:spPr>
            <c:dLblPos val="inEnd"/>
            <c:showLegendKey val="0"/>
            <c:showVal val="1"/>
            <c:showCatName val="0"/>
            <c:showSerName val="0"/>
            <c:showPercent val="0"/>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numRef>
              <c:f>Sheet1!$A$2:$A$5</c:f>
              <c:numCache>
                <c:formatCode>General</c:formatCode>
                <c:ptCount val="4"/>
                <c:pt idx="0">
                  <c:v>2021</c:v>
                </c:pt>
                <c:pt idx="1">
                  <c:v>2022</c:v>
                </c:pt>
                <c:pt idx="2">
                  <c:v>2023</c:v>
                </c:pt>
                <c:pt idx="3">
                  <c:v>2024</c:v>
                </c:pt>
              </c:numCache>
            </c:numRef>
          </c:cat>
          <c:val>
            <c:numRef>
              <c:f>Sheet1!$B$2:$B$5</c:f>
              <c:numCache>
                <c:formatCode>#,##0</c:formatCode>
                <c:ptCount val="4"/>
                <c:pt idx="0">
                  <c:v>1056</c:v>
                </c:pt>
                <c:pt idx="1">
                  <c:v>1072</c:v>
                </c:pt>
                <c:pt idx="2">
                  <c:v>1436</c:v>
                </c:pt>
                <c:pt idx="3">
                  <c:v>1047</c:v>
                </c:pt>
              </c:numCache>
            </c:numRef>
          </c:val>
          <c:extLst>
            <c:ext xmlns:c16="http://schemas.microsoft.com/office/drawing/2014/chart" uri="{C3380CC4-5D6E-409C-BE32-E72D297353CC}">
              <c16:uniqueId val="{00000008-D53D-4B8C-AA54-3E91BE78121C}"/>
            </c:ext>
          </c:extLst>
        </c:ser>
        <c:dLbls>
          <c:dLblPos val="inEnd"/>
          <c:showLegendKey val="0"/>
          <c:showVal val="0"/>
          <c:showCatName val="0"/>
          <c:showSerName val="0"/>
          <c:showPercent val="1"/>
          <c:showBubbleSize val="0"/>
          <c:showLeaderLines val="1"/>
        </c:dLbls>
      </c:pie3DChart>
      <c:spPr>
        <a:noFill/>
        <a:ln>
          <a:noFill/>
        </a:ln>
        <a:effectLst/>
      </c:spPr>
    </c:plotArea>
    <c:legend>
      <c:legendPos val="r"/>
      <c:layout>
        <c:manualLayout>
          <c:xMode val="edge"/>
          <c:yMode val="edge"/>
          <c:x val="0"/>
          <c:y val="0.88593492833155141"/>
          <c:w val="0.9816520501304874"/>
          <c:h val="0.1010074840404058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s-P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P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cap="all" baseline="0">
                <a:solidFill>
                  <a:schemeClr val="tx1">
                    <a:lumMod val="65000"/>
                    <a:lumOff val="35000"/>
                  </a:schemeClr>
                </a:solidFill>
                <a:latin typeface="+mn-lt"/>
                <a:ea typeface="+mn-ea"/>
                <a:cs typeface="+mn-cs"/>
              </a:defRPr>
            </a:pPr>
            <a:r>
              <a:rPr lang="en-US" sz="2000" dirty="0" err="1"/>
              <a:t>Querellas</a:t>
            </a:r>
            <a:endParaRPr lang="en-US" sz="2000" dirty="0"/>
          </a:p>
          <a:p>
            <a:pPr>
              <a:defRPr/>
            </a:pPr>
            <a:r>
              <a:rPr lang="en-US" sz="2000" baseline="0" dirty="0" err="1"/>
              <a:t>recibidas</a:t>
            </a:r>
            <a:r>
              <a:rPr lang="en-US" sz="2000" baseline="0" dirty="0"/>
              <a:t> </a:t>
            </a:r>
            <a:endParaRPr lang="en-US" sz="2000" dirty="0"/>
          </a:p>
        </c:rich>
      </c:tx>
      <c:layout>
        <c:manualLayout>
          <c:xMode val="edge"/>
          <c:yMode val="edge"/>
          <c:x val="0.34766921889708813"/>
          <c:y val="0"/>
        </c:manualLayout>
      </c:layout>
      <c:overlay val="0"/>
      <c:spPr>
        <a:noFill/>
        <a:ln>
          <a:noFill/>
        </a:ln>
        <a:effectLst/>
      </c:spPr>
      <c:txPr>
        <a:bodyPr rot="0" spcFirstLastPara="1" vertOverflow="ellipsis" vert="horz" wrap="square" anchor="ctr" anchorCtr="1"/>
        <a:lstStyle/>
        <a:p>
          <a:pPr>
            <a:defRPr sz="2200" b="1" i="0" u="none" strike="noStrike" kern="1200" cap="all" baseline="0">
              <a:solidFill>
                <a:schemeClr val="tx1">
                  <a:lumMod val="65000"/>
                  <a:lumOff val="35000"/>
                </a:schemeClr>
              </a:solidFill>
              <a:latin typeface="+mn-lt"/>
              <a:ea typeface="+mn-ea"/>
              <a:cs typeface="+mn-cs"/>
            </a:defRPr>
          </a:pPr>
          <a:endParaRPr lang="es-PR"/>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6.487170822656238E-2"/>
          <c:y val="8.9534286077515554E-2"/>
          <c:w val="0.81031727233016493"/>
          <c:h val="0.90539161737181917"/>
        </c:manualLayout>
      </c:layout>
      <c:pie3DChart>
        <c:varyColors val="1"/>
        <c:ser>
          <c:idx val="0"/>
          <c:order val="0"/>
          <c:tx>
            <c:strRef>
              <c:f>Sheet1!$B$1</c:f>
              <c:strCache>
                <c:ptCount val="1"/>
                <c:pt idx="0">
                  <c:v>Column1</c:v>
                </c:pt>
              </c:strCache>
            </c:strRef>
          </c:tx>
          <c:dPt>
            <c:idx val="0"/>
            <c:bubble3D val="0"/>
            <c:spPr>
              <a:solidFill>
                <a:schemeClr val="accent6">
                  <a:alpha val="90000"/>
                </a:schemeClr>
              </a:solidFill>
              <a:ln w="19050">
                <a:solidFill>
                  <a:schemeClr val="accent6">
                    <a:lumMod val="75000"/>
                  </a:schemeClr>
                </a:solidFill>
              </a:ln>
              <a:effectLst>
                <a:innerShdw blurRad="114300">
                  <a:schemeClr val="accent6">
                    <a:lumMod val="75000"/>
                  </a:schemeClr>
                </a:innerShdw>
              </a:effectLst>
              <a:scene3d>
                <a:camera prst="orthographicFront"/>
                <a:lightRig rig="threePt" dir="t"/>
              </a:scene3d>
              <a:sp3d contourW="19050" prstMaterial="flat">
                <a:contourClr>
                  <a:schemeClr val="accent6">
                    <a:lumMod val="75000"/>
                  </a:schemeClr>
                </a:contourClr>
              </a:sp3d>
            </c:spPr>
            <c:extLst>
              <c:ext xmlns:c16="http://schemas.microsoft.com/office/drawing/2014/chart" uri="{C3380CC4-5D6E-409C-BE32-E72D297353CC}">
                <c16:uniqueId val="{00000001-7CCD-41D5-BB33-0E4DB59515ED}"/>
              </c:ext>
            </c:extLst>
          </c:dPt>
          <c:dPt>
            <c:idx val="1"/>
            <c:bubble3D val="0"/>
            <c:spPr>
              <a:solidFill>
                <a:schemeClr val="accent5">
                  <a:alpha val="90000"/>
                </a:schemeClr>
              </a:solidFill>
              <a:ln w="19050">
                <a:solidFill>
                  <a:schemeClr val="accent5">
                    <a:lumMod val="75000"/>
                  </a:schemeClr>
                </a:solidFill>
              </a:ln>
              <a:effectLst>
                <a:innerShdw blurRad="114300">
                  <a:schemeClr val="accent5">
                    <a:lumMod val="75000"/>
                  </a:schemeClr>
                </a:innerShdw>
              </a:effectLst>
              <a:scene3d>
                <a:camera prst="orthographicFront"/>
                <a:lightRig rig="threePt" dir="t"/>
              </a:scene3d>
              <a:sp3d contourW="19050" prstMaterial="flat">
                <a:contourClr>
                  <a:schemeClr val="accent5">
                    <a:lumMod val="75000"/>
                  </a:schemeClr>
                </a:contourClr>
              </a:sp3d>
            </c:spPr>
            <c:extLst>
              <c:ext xmlns:c16="http://schemas.microsoft.com/office/drawing/2014/chart" uri="{C3380CC4-5D6E-409C-BE32-E72D297353CC}">
                <c16:uniqueId val="{00000003-7CCD-41D5-BB33-0E4DB59515ED}"/>
              </c:ext>
            </c:extLst>
          </c:dPt>
          <c:dPt>
            <c:idx val="2"/>
            <c:bubble3D val="0"/>
            <c:spPr>
              <a:solidFill>
                <a:schemeClr val="accent4">
                  <a:alpha val="90000"/>
                </a:schemeClr>
              </a:solidFill>
              <a:ln w="19050">
                <a:solidFill>
                  <a:schemeClr val="accent4">
                    <a:lumMod val="75000"/>
                  </a:schemeClr>
                </a:solidFill>
              </a:ln>
              <a:effectLst>
                <a:innerShdw blurRad="114300">
                  <a:schemeClr val="accent4">
                    <a:lumMod val="75000"/>
                  </a:schemeClr>
                </a:innerShdw>
              </a:effectLst>
              <a:scene3d>
                <a:camera prst="orthographicFront"/>
                <a:lightRig rig="threePt" dir="t"/>
              </a:scene3d>
              <a:sp3d contourW="19050" prstMaterial="flat">
                <a:contourClr>
                  <a:schemeClr val="accent4">
                    <a:lumMod val="75000"/>
                  </a:schemeClr>
                </a:contourClr>
              </a:sp3d>
            </c:spPr>
            <c:extLst>
              <c:ext xmlns:c16="http://schemas.microsoft.com/office/drawing/2014/chart" uri="{C3380CC4-5D6E-409C-BE32-E72D297353CC}">
                <c16:uniqueId val="{00000005-7CCD-41D5-BB33-0E4DB59515ED}"/>
              </c:ext>
            </c:extLst>
          </c:dPt>
          <c:dPt>
            <c:idx val="3"/>
            <c:bubble3D val="0"/>
            <c:spPr>
              <a:solidFill>
                <a:schemeClr val="accent6">
                  <a:lumMod val="60000"/>
                  <a:alpha val="90000"/>
                </a:schemeClr>
              </a:solidFill>
              <a:ln w="19050">
                <a:solidFill>
                  <a:schemeClr val="accent6">
                    <a:lumMod val="60000"/>
                    <a:lumMod val="75000"/>
                  </a:schemeClr>
                </a:solidFill>
              </a:ln>
              <a:effectLst>
                <a:innerShdw blurRad="114300">
                  <a:schemeClr val="accent6">
                    <a:lumMod val="60000"/>
                    <a:lumMod val="75000"/>
                  </a:schemeClr>
                </a:innerShdw>
              </a:effectLst>
              <a:scene3d>
                <a:camera prst="orthographicFront"/>
                <a:lightRig rig="threePt" dir="t"/>
              </a:scene3d>
              <a:sp3d contourW="19050" prstMaterial="flat">
                <a:contourClr>
                  <a:schemeClr val="accent6">
                    <a:lumMod val="60000"/>
                    <a:lumMod val="75000"/>
                  </a:schemeClr>
                </a:contourClr>
              </a:sp3d>
            </c:spPr>
            <c:extLst>
              <c:ext xmlns:c16="http://schemas.microsoft.com/office/drawing/2014/chart" uri="{C3380CC4-5D6E-409C-BE32-E72D297353CC}">
                <c16:uniqueId val="{00000007-7CCD-41D5-BB33-0E4DB59515ED}"/>
              </c:ext>
            </c:extLst>
          </c:dPt>
          <c:dLbls>
            <c:dLbl>
              <c:idx val="0"/>
              <c:layout>
                <c:manualLayout>
                  <c:x val="-0.18059247604038139"/>
                  <c:y val="8.426496969277622E-2"/>
                </c:manualLayout>
              </c:layout>
              <c:spPr>
                <a:solidFill>
                  <a:schemeClr val="lt1">
                    <a:alpha val="90000"/>
                  </a:schemeClr>
                </a:solidFill>
                <a:ln w="12700" cap="flat" cmpd="sng" algn="ctr">
                  <a:solidFill>
                    <a:schemeClr val="accent6"/>
                  </a:solidFill>
                  <a:round/>
                </a:ln>
                <a:effectLst>
                  <a:outerShdw blurRad="50800" dist="38100" dir="2700000" algn="tl" rotWithShape="0">
                    <a:schemeClr val="accent6">
                      <a:lumMod val="75000"/>
                      <a:alpha val="40000"/>
                    </a:scheme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6"/>
                      </a:solidFill>
                      <a:effectLst/>
                      <a:latin typeface="+mn-lt"/>
                      <a:ea typeface="+mn-ea"/>
                      <a:cs typeface="+mn-cs"/>
                    </a:defRPr>
                  </a:pPr>
                  <a:endParaRPr lang="es-PR"/>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CCD-41D5-BB33-0E4DB59515ED}"/>
                </c:ext>
              </c:extLst>
            </c:dLbl>
            <c:dLbl>
              <c:idx val="1"/>
              <c:layout>
                <c:manualLayout>
                  <c:x val="-0.1768092966510027"/>
                  <c:y val="-0.18181179911047254"/>
                </c:manualLayout>
              </c:layout>
              <c:spPr>
                <a:solidFill>
                  <a:schemeClr val="lt1">
                    <a:alpha val="90000"/>
                  </a:schemeClr>
                </a:solidFill>
                <a:ln w="12700" cap="flat" cmpd="sng" algn="ctr">
                  <a:solidFill>
                    <a:schemeClr val="accent5"/>
                  </a:solidFill>
                  <a:round/>
                </a:ln>
                <a:effectLst>
                  <a:outerShdw blurRad="50800" dist="38100" dir="2700000" algn="tl" rotWithShape="0">
                    <a:schemeClr val="accent5">
                      <a:lumMod val="75000"/>
                      <a:alpha val="40000"/>
                    </a:scheme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5"/>
                      </a:solidFill>
                      <a:effectLst/>
                      <a:latin typeface="+mn-lt"/>
                      <a:ea typeface="+mn-ea"/>
                      <a:cs typeface="+mn-cs"/>
                    </a:defRPr>
                  </a:pPr>
                  <a:endParaRPr lang="es-PR"/>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CCD-41D5-BB33-0E4DB59515ED}"/>
                </c:ext>
              </c:extLst>
            </c:dLbl>
            <c:dLbl>
              <c:idx val="2"/>
              <c:layout>
                <c:manualLayout>
                  <c:x val="0.1973672436283406"/>
                  <c:y val="-0.12261426642476513"/>
                </c:manualLayout>
              </c:layout>
              <c:spPr>
                <a:solidFill>
                  <a:schemeClr val="lt1">
                    <a:alpha val="90000"/>
                  </a:schemeClr>
                </a:solidFill>
                <a:ln w="12700" cap="flat" cmpd="sng" algn="ctr">
                  <a:solidFill>
                    <a:schemeClr val="accent4"/>
                  </a:solidFill>
                  <a:round/>
                </a:ln>
                <a:effectLst>
                  <a:outerShdw blurRad="50800" dist="38100" dir="2700000" algn="tl" rotWithShape="0">
                    <a:schemeClr val="accent4">
                      <a:lumMod val="75000"/>
                      <a:alpha val="40000"/>
                    </a:scheme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4"/>
                      </a:solidFill>
                      <a:effectLst/>
                      <a:latin typeface="+mn-lt"/>
                      <a:ea typeface="+mn-ea"/>
                      <a:cs typeface="+mn-cs"/>
                    </a:defRPr>
                  </a:pPr>
                  <a:endParaRPr lang="es-PR"/>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CCD-41D5-BB33-0E4DB59515ED}"/>
                </c:ext>
              </c:extLst>
            </c:dLbl>
            <c:dLbl>
              <c:idx val="3"/>
              <c:layout>
                <c:manualLayout>
                  <c:x val="0.15932147794100418"/>
                  <c:y val="9.7333910613786115E-2"/>
                </c:manualLayout>
              </c:layout>
              <c:spPr>
                <a:solidFill>
                  <a:schemeClr val="lt1">
                    <a:alpha val="90000"/>
                  </a:schemeClr>
                </a:solidFill>
                <a:ln w="12700" cap="flat" cmpd="sng" algn="ctr">
                  <a:solidFill>
                    <a:schemeClr val="accent6">
                      <a:lumMod val="60000"/>
                    </a:schemeClr>
                  </a:solidFill>
                  <a:round/>
                </a:ln>
                <a:effectLst>
                  <a:outerShdw blurRad="50800" dist="38100" dir="2700000" algn="tl" rotWithShape="0">
                    <a:schemeClr val="accent6">
                      <a:lumMod val="60000"/>
                      <a:lumMod val="75000"/>
                      <a:alpha val="40000"/>
                    </a:scheme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6">
                          <a:lumMod val="60000"/>
                        </a:schemeClr>
                      </a:solidFill>
                      <a:effectLst/>
                      <a:latin typeface="+mn-lt"/>
                      <a:ea typeface="+mn-ea"/>
                      <a:cs typeface="+mn-cs"/>
                    </a:defRPr>
                  </a:pPr>
                  <a:endParaRPr lang="es-PR"/>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CCD-41D5-BB33-0E4DB59515ED}"/>
                </c:ext>
              </c:extLst>
            </c:dLbl>
            <c:spPr>
              <a:solidFill>
                <a:prstClr val="white">
                  <a:alpha val="90000"/>
                </a:prstClr>
              </a:solidFill>
              <a:ln w="12700" cap="flat" cmpd="sng" algn="ctr">
                <a:solidFill>
                  <a:srgbClr val="70AD47"/>
                </a:solidFill>
                <a:round/>
              </a:ln>
              <a:effectLst>
                <a:outerShdw blurRad="50800" dist="38100" dir="2700000" algn="tl" rotWithShape="0">
                  <a:srgbClr val="70AD47">
                    <a:lumMod val="75000"/>
                    <a:alpha val="40000"/>
                  </a:srgbClr>
                </a:outerShdw>
              </a:effectLst>
            </c:spPr>
            <c:dLblPos val="inEnd"/>
            <c:showLegendKey val="0"/>
            <c:showVal val="1"/>
            <c:showCatName val="0"/>
            <c:showSerName val="0"/>
            <c:showPercent val="0"/>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numRef>
              <c:f>Sheet1!$A$2:$A$5</c:f>
              <c:numCache>
                <c:formatCode>General</c:formatCode>
                <c:ptCount val="4"/>
                <c:pt idx="0">
                  <c:v>2021</c:v>
                </c:pt>
                <c:pt idx="1">
                  <c:v>2022</c:v>
                </c:pt>
                <c:pt idx="2">
                  <c:v>2023</c:v>
                </c:pt>
                <c:pt idx="3">
                  <c:v>2024</c:v>
                </c:pt>
              </c:numCache>
            </c:numRef>
          </c:cat>
          <c:val>
            <c:numRef>
              <c:f>Sheet1!$B$2:$B$5</c:f>
              <c:numCache>
                <c:formatCode>#,##0</c:formatCode>
                <c:ptCount val="4"/>
                <c:pt idx="0">
                  <c:v>550321</c:v>
                </c:pt>
                <c:pt idx="1">
                  <c:v>602916</c:v>
                </c:pt>
                <c:pt idx="2">
                  <c:v>682424</c:v>
                </c:pt>
                <c:pt idx="3">
                  <c:v>483399</c:v>
                </c:pt>
              </c:numCache>
            </c:numRef>
          </c:val>
          <c:extLst>
            <c:ext xmlns:c16="http://schemas.microsoft.com/office/drawing/2014/chart" uri="{C3380CC4-5D6E-409C-BE32-E72D297353CC}">
              <c16:uniqueId val="{00000008-7CCD-41D5-BB33-0E4DB59515ED}"/>
            </c:ext>
          </c:extLst>
        </c:ser>
        <c:dLbls>
          <c:dLblPos val="inEnd"/>
          <c:showLegendKey val="0"/>
          <c:showVal val="0"/>
          <c:showCatName val="1"/>
          <c:showSerName val="0"/>
          <c:showPercent val="0"/>
          <c:showBubbleSize val="0"/>
          <c:showLeaderLines val="1"/>
        </c:dLbls>
      </c:pie3DChart>
      <c:spPr>
        <a:noFill/>
        <a:ln>
          <a:noFill/>
        </a:ln>
        <a:effectLst/>
      </c:spPr>
    </c:plotArea>
    <c:legend>
      <c:legendPos val="r"/>
      <c:layout>
        <c:manualLayout>
          <c:xMode val="edge"/>
          <c:yMode val="edge"/>
          <c:x val="0.14657549809000411"/>
          <c:y val="0.88332169780562675"/>
          <c:w val="0.69458276591966539"/>
          <c:h val="0.1166783021943732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s-P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P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3">
  <cs:axisTitle>
    <cs:lnRef idx="0"/>
    <cs:fillRef idx="0"/>
    <cs:effectRef idx="0"/>
    <cs:fontRef idx="minor">
      <a:schemeClr val="tx1">
        <a:lumMod val="50000"/>
        <a:lumOff val="50000"/>
      </a:schemeClr>
    </cs:fontRef>
    <cs:defRPr sz="1197" kern="1200"/>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330" b="0" i="0" u="none" strike="noStrike" kern="1200" baseline="0">
      <a:effectLst/>
    </cs:defRPr>
    <cs:bodyPr rot="0" spcFirstLastPara="1" vertOverflow="clip" horzOverflow="clip" vert="horz" wrap="square" lIns="38100" tIns="19050" rIns="38100" bIns="19050" anchor="ctr" anchorCtr="1">
      <a:spAutoFit/>
    </cs:bodyPr>
  </cs:dataLabel>
  <cs:dataLabelCallout>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330" b="0" i="0" u="none" strike="noStrike" kern="1200" baseline="0">
      <a:effectLst/>
    </cs:defRPr>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styleClr val="auto"/>
    </cs:lnRef>
    <cs:fillRef idx="0">
      <cs:styleClr val="auto"/>
    </cs:fillRef>
    <cs:effectRef idx="0">
      <cs:styleClr val="auto"/>
    </cs:effectRef>
    <cs:fontRef idx="minor">
      <a:schemeClr val="tx1"/>
    </cs:fontRef>
    <cs:spPr>
      <a:solidFill>
        <a:schemeClr val="phClr">
          <a:alpha val="90000"/>
        </a:schemeClr>
      </a:solidFill>
      <a:ln w="19050">
        <a:solidFill>
          <a:schemeClr val="phClr">
            <a:lumMod val="75000"/>
          </a:schemeClr>
        </a:solidFill>
      </a:ln>
      <a:effectLst>
        <a:innerShdw blurRad="114300">
          <a:schemeClr val="phClr">
            <a:lumMod val="75000"/>
          </a:schemeClr>
        </a:innerShdw>
      </a:effectLst>
      <a:scene3d>
        <a:camera prst="orthographicFront"/>
        <a:lightRig rig="threePt" dir="t"/>
      </a:scene3d>
      <a:sp3d contourW="19050" prstMaterial="flat">
        <a:contourClr>
          <a:schemeClr val="accent4">
            <a:lumMod val="75000"/>
          </a:schemeClr>
        </a:contourClr>
      </a:sp3d>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63">
  <cs:axisTitle>
    <cs:lnRef idx="0"/>
    <cs:fillRef idx="0"/>
    <cs:effectRef idx="0"/>
    <cs:fontRef idx="minor">
      <a:schemeClr val="tx1">
        <a:lumMod val="50000"/>
        <a:lumOff val="50000"/>
      </a:schemeClr>
    </cs:fontRef>
    <cs:defRPr sz="1197" kern="1200"/>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330" b="0" i="0" u="none" strike="noStrike" kern="1200" baseline="0">
      <a:effectLst/>
    </cs:defRPr>
    <cs:bodyPr rot="0" spcFirstLastPara="1" vertOverflow="clip" horzOverflow="clip" vert="horz" wrap="square" lIns="38100" tIns="19050" rIns="38100" bIns="19050" anchor="ctr" anchorCtr="1">
      <a:spAutoFit/>
    </cs:bodyPr>
  </cs:dataLabel>
  <cs:dataLabelCallout>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330" b="0" i="0" u="none" strike="noStrike" kern="1200" baseline="0">
      <a:effectLst/>
    </cs:defRPr>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styleClr val="auto"/>
    </cs:lnRef>
    <cs:fillRef idx="0">
      <cs:styleClr val="auto"/>
    </cs:fillRef>
    <cs:effectRef idx="0">
      <cs:styleClr val="auto"/>
    </cs:effectRef>
    <cs:fontRef idx="minor">
      <a:schemeClr val="tx1"/>
    </cs:fontRef>
    <cs:spPr>
      <a:solidFill>
        <a:schemeClr val="phClr">
          <a:alpha val="90000"/>
        </a:schemeClr>
      </a:solidFill>
      <a:ln w="19050">
        <a:solidFill>
          <a:schemeClr val="phClr">
            <a:lumMod val="75000"/>
          </a:schemeClr>
        </a:solidFill>
      </a:ln>
      <a:effectLst>
        <a:innerShdw blurRad="114300">
          <a:schemeClr val="phClr">
            <a:lumMod val="75000"/>
          </a:schemeClr>
        </a:innerShdw>
      </a:effectLst>
      <a:scene3d>
        <a:camera prst="orthographicFront"/>
        <a:lightRig rig="threePt" dir="t"/>
      </a:scene3d>
      <a:sp3d contourW="19050" prstMaterial="flat">
        <a:contourClr>
          <a:schemeClr val="accent4">
            <a:lumMod val="75000"/>
          </a:schemeClr>
        </a:contourClr>
      </a:sp3d>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FB5B9384-9340-44DA-BEB4-E18244BD7A92}" type="datetimeFigureOut">
              <a:rPr lang="en-US" smtClean="0"/>
              <a:t>10/23/2024</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8B40AAE-FEC7-4F95-ACB0-88EEA1435954}" type="slidenum">
              <a:rPr lang="en-US" smtClean="0"/>
              <a:t>‹#›</a:t>
            </a:fld>
            <a:endParaRPr lang="en-US"/>
          </a:p>
        </p:txBody>
      </p:sp>
    </p:spTree>
    <p:extLst>
      <p:ext uri="{BB962C8B-B14F-4D97-AF65-F5344CB8AC3E}">
        <p14:creationId xmlns:p14="http://schemas.microsoft.com/office/powerpoint/2010/main" val="3802759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26769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R" dirty="0"/>
          </a:p>
        </p:txBody>
      </p:sp>
      <p:sp>
        <p:nvSpPr>
          <p:cNvPr id="4" name="Slide Number Placeholder 3"/>
          <p:cNvSpPr>
            <a:spLocks noGrp="1"/>
          </p:cNvSpPr>
          <p:nvPr>
            <p:ph type="sldNum" sz="quarter" idx="10"/>
          </p:nvPr>
        </p:nvSpPr>
        <p:spPr/>
        <p:txBody>
          <a:bodyPr/>
          <a:lstStyle/>
          <a:p>
            <a:fld id="{D6F2B4F7-79E9-494C-B5A3-61CA353A6B7D}" type="slidenum">
              <a:rPr lang="en-US" smtClean="0"/>
              <a:t>12</a:t>
            </a:fld>
            <a:endParaRPr lang="en-US"/>
          </a:p>
        </p:txBody>
      </p:sp>
    </p:spTree>
    <p:extLst>
      <p:ext uri="{BB962C8B-B14F-4D97-AF65-F5344CB8AC3E}">
        <p14:creationId xmlns:p14="http://schemas.microsoft.com/office/powerpoint/2010/main" val="2776849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2615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lgn="just"/>
            <a:r>
              <a:rPr lang="en-US" sz="800"/>
              <a:t>Retos: </a:t>
            </a:r>
            <a:r>
              <a:rPr lang="es-PR" sz="800"/>
              <a:t>Gerente</a:t>
            </a:r>
            <a:r>
              <a:rPr lang="en-US" sz="800"/>
              <a:t> de Proyecto (</a:t>
            </a:r>
            <a:r>
              <a:rPr lang="es-PR" sz="800"/>
              <a:t>párrafo</a:t>
            </a:r>
            <a:r>
              <a:rPr lang="en-US" sz="800"/>
              <a:t> 13); Reglamento de Ascenso; </a:t>
            </a:r>
            <a:r>
              <a:rPr lang="es-PR" sz="800"/>
              <a:t>Escuela</a:t>
            </a:r>
            <a:r>
              <a:rPr lang="en-US" sz="800"/>
              <a:t> de Oficiales y Supervisión </a:t>
            </a:r>
          </a:p>
        </p:txBody>
      </p:sp>
      <p:sp>
        <p:nvSpPr>
          <p:cNvPr id="4" name="Slide Number Placeholder 3"/>
          <p:cNvSpPr>
            <a:spLocks noGrp="1"/>
          </p:cNvSpPr>
          <p:nvPr>
            <p:ph type="sldNum" sz="quarter" idx="10"/>
          </p:nvPr>
        </p:nvSpPr>
        <p:spPr/>
        <p:txBody>
          <a:bodyPr/>
          <a:lstStyle/>
          <a:p>
            <a:fld id="{66AD5413-BFAF-468F-8AA3-27F3FB926EA9}" type="slidenum">
              <a:rPr lang="en-US" smtClean="0"/>
              <a:pPr/>
              <a:t>15</a:t>
            </a:fld>
            <a:endParaRPr lang="en-US"/>
          </a:p>
        </p:txBody>
      </p:sp>
    </p:spTree>
    <p:extLst>
      <p:ext uri="{BB962C8B-B14F-4D97-AF65-F5344CB8AC3E}">
        <p14:creationId xmlns:p14="http://schemas.microsoft.com/office/powerpoint/2010/main" val="34470689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732143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lgn="just"/>
            <a:r>
              <a:rPr lang="en-US" sz="800"/>
              <a:t>Retos: </a:t>
            </a:r>
            <a:r>
              <a:rPr lang="es-PR" sz="800"/>
              <a:t>Gerente</a:t>
            </a:r>
            <a:r>
              <a:rPr lang="en-US" sz="800"/>
              <a:t> de Proyecto (</a:t>
            </a:r>
            <a:r>
              <a:rPr lang="es-PR" sz="800"/>
              <a:t>párrafo</a:t>
            </a:r>
            <a:r>
              <a:rPr lang="en-US" sz="800"/>
              <a:t> 13); Reglamento de Ascenso; </a:t>
            </a:r>
            <a:r>
              <a:rPr lang="es-PR" sz="800"/>
              <a:t>Escuela</a:t>
            </a:r>
            <a:r>
              <a:rPr lang="en-US" sz="800"/>
              <a:t> de Oficiales y Supervisión </a:t>
            </a:r>
          </a:p>
        </p:txBody>
      </p:sp>
      <p:sp>
        <p:nvSpPr>
          <p:cNvPr id="4" name="Slide Number Placeholder 3"/>
          <p:cNvSpPr>
            <a:spLocks noGrp="1"/>
          </p:cNvSpPr>
          <p:nvPr>
            <p:ph type="sldNum" sz="quarter" idx="10"/>
          </p:nvPr>
        </p:nvSpPr>
        <p:spPr/>
        <p:txBody>
          <a:bodyPr/>
          <a:lstStyle/>
          <a:p>
            <a:fld id="{66AD5413-BFAF-468F-8AA3-27F3FB926EA9}" type="slidenum">
              <a:rPr lang="en-US" smtClean="0"/>
              <a:pPr/>
              <a:t>20</a:t>
            </a:fld>
            <a:endParaRPr lang="en-US"/>
          </a:p>
        </p:txBody>
      </p:sp>
    </p:spTree>
    <p:extLst>
      <p:ext uri="{BB962C8B-B14F-4D97-AF65-F5344CB8AC3E}">
        <p14:creationId xmlns:p14="http://schemas.microsoft.com/office/powerpoint/2010/main" val="2268288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66815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P.   G. </a:t>
            </a:r>
          </a:p>
        </p:txBody>
      </p:sp>
      <p:sp>
        <p:nvSpPr>
          <p:cNvPr id="6" name="Slide Number Placeholder 5"/>
          <p:cNvSpPr>
            <a:spLocks noGrp="1"/>
          </p:cNvSpPr>
          <p:nvPr>
            <p:ph type="sldNum" sz="quarter" idx="12"/>
          </p:nvPr>
        </p:nvSpPr>
        <p:spPr/>
        <p:txBody>
          <a:bodyPr/>
          <a:lstStyle>
            <a:lvl1pPr>
              <a:defRPr/>
            </a:lvl1pPr>
          </a:lstStyle>
          <a:p>
            <a:fld id="{97811268-0414-4DF4-85F3-4B8204B6F432}" type="slidenum">
              <a:rPr lang="en-US" smtClean="0"/>
              <a:pPr/>
              <a:t>‹#›</a:t>
            </a:fld>
            <a:endParaRPr lang="en-US"/>
          </a:p>
        </p:txBody>
      </p:sp>
    </p:spTree>
    <p:extLst>
      <p:ext uri="{BB962C8B-B14F-4D97-AF65-F5344CB8AC3E}">
        <p14:creationId xmlns:p14="http://schemas.microsoft.com/office/powerpoint/2010/main" val="4266995091"/>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P.   G. </a:t>
            </a:r>
          </a:p>
        </p:txBody>
      </p:sp>
      <p:sp>
        <p:nvSpPr>
          <p:cNvPr id="6" name="Slide Number Placeholder 5"/>
          <p:cNvSpPr>
            <a:spLocks noGrp="1"/>
          </p:cNvSpPr>
          <p:nvPr>
            <p:ph type="sldNum" sz="quarter" idx="12"/>
          </p:nvPr>
        </p:nvSpPr>
        <p:spPr/>
        <p:txBody>
          <a:bodyPr/>
          <a:lstStyle>
            <a:lvl1pPr>
              <a:defRPr/>
            </a:lvl1pPr>
          </a:lstStyle>
          <a:p>
            <a:fld id="{97811268-0414-4DF4-85F3-4B8204B6F432}" type="slidenum">
              <a:rPr lang="en-US" smtClean="0"/>
              <a:pPr/>
              <a:t>‹#›</a:t>
            </a:fld>
            <a:endParaRPr lang="en-US"/>
          </a:p>
        </p:txBody>
      </p:sp>
    </p:spTree>
    <p:extLst>
      <p:ext uri="{BB962C8B-B14F-4D97-AF65-F5344CB8AC3E}">
        <p14:creationId xmlns:p14="http://schemas.microsoft.com/office/powerpoint/2010/main" val="2632219714"/>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P.   G. </a:t>
            </a:r>
          </a:p>
        </p:txBody>
      </p:sp>
      <p:sp>
        <p:nvSpPr>
          <p:cNvPr id="6" name="Slide Number Placeholder 5"/>
          <p:cNvSpPr>
            <a:spLocks noGrp="1"/>
          </p:cNvSpPr>
          <p:nvPr>
            <p:ph type="sldNum" sz="quarter" idx="12"/>
          </p:nvPr>
        </p:nvSpPr>
        <p:spPr/>
        <p:txBody>
          <a:bodyPr/>
          <a:lstStyle>
            <a:lvl1pPr>
              <a:defRPr/>
            </a:lvl1pPr>
          </a:lstStyle>
          <a:p>
            <a:fld id="{97811268-0414-4DF4-85F3-4B8204B6F432}" type="slidenum">
              <a:rPr lang="en-US" smtClean="0"/>
              <a:pPr/>
              <a:t>‹#›</a:t>
            </a:fld>
            <a:endParaRPr lang="en-US"/>
          </a:p>
        </p:txBody>
      </p:sp>
    </p:spTree>
    <p:extLst>
      <p:ext uri="{BB962C8B-B14F-4D97-AF65-F5344CB8AC3E}">
        <p14:creationId xmlns:p14="http://schemas.microsoft.com/office/powerpoint/2010/main" val="394602465"/>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3" name="Rectangle 2"/>
          <p:cNvSpPr/>
          <p:nvPr/>
        </p:nvSpPr>
        <p:spPr>
          <a:xfrm>
            <a:off x="-4763" y="1082676"/>
            <a:ext cx="12196763" cy="5775325"/>
          </a:xfrm>
          <a:prstGeom prst="rect">
            <a:avLst/>
          </a:prstGeom>
          <a:solidFill>
            <a:srgbClr val="D8D8D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2744" dirty="0"/>
          </a:p>
        </p:txBody>
      </p:sp>
      <p:sp>
        <p:nvSpPr>
          <p:cNvPr id="4" name="Rectangle 3"/>
          <p:cNvSpPr/>
          <p:nvPr/>
        </p:nvSpPr>
        <p:spPr>
          <a:xfrm>
            <a:off x="0" y="1533527"/>
            <a:ext cx="1954213" cy="15144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2744" dirty="0"/>
          </a:p>
        </p:txBody>
      </p:sp>
      <p:cxnSp>
        <p:nvCxnSpPr>
          <p:cNvPr id="5" name="Straight Connector 4"/>
          <p:cNvCxnSpPr/>
          <p:nvPr/>
        </p:nvCxnSpPr>
        <p:spPr>
          <a:xfrm>
            <a:off x="0" y="3048000"/>
            <a:ext cx="1954213" cy="0"/>
          </a:xfrm>
          <a:prstGeom prst="line">
            <a:avLst/>
          </a:prstGeom>
          <a:ln>
            <a:solidFill>
              <a:srgbClr val="FFC000"/>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0" y="3228977"/>
            <a:ext cx="1954213" cy="15144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2744" dirty="0"/>
          </a:p>
        </p:txBody>
      </p:sp>
      <p:cxnSp>
        <p:nvCxnSpPr>
          <p:cNvPr id="7" name="Straight Connector 6"/>
          <p:cNvCxnSpPr/>
          <p:nvPr/>
        </p:nvCxnSpPr>
        <p:spPr>
          <a:xfrm>
            <a:off x="0" y="4743450"/>
            <a:ext cx="1954213" cy="0"/>
          </a:xfrm>
          <a:prstGeom prst="line">
            <a:avLst/>
          </a:prstGeom>
          <a:ln>
            <a:solidFill>
              <a:srgbClr val="FFC000"/>
            </a:solidFill>
          </a:ln>
          <a:effectLst/>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0" y="4924427"/>
            <a:ext cx="1954213" cy="151606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2744" dirty="0"/>
          </a:p>
        </p:txBody>
      </p:sp>
      <p:cxnSp>
        <p:nvCxnSpPr>
          <p:cNvPr id="9" name="Straight Connector 8"/>
          <p:cNvCxnSpPr/>
          <p:nvPr/>
        </p:nvCxnSpPr>
        <p:spPr>
          <a:xfrm>
            <a:off x="0" y="6440488"/>
            <a:ext cx="1954213" cy="0"/>
          </a:xfrm>
          <a:prstGeom prst="line">
            <a:avLst/>
          </a:prstGeom>
          <a:ln>
            <a:solidFill>
              <a:srgbClr val="FFC000"/>
            </a:solidFill>
          </a:ln>
          <a:effectLst/>
        </p:spPr>
        <p:style>
          <a:lnRef idx="2">
            <a:schemeClr val="accent1"/>
          </a:lnRef>
          <a:fillRef idx="0">
            <a:schemeClr val="accent1"/>
          </a:fillRef>
          <a:effectRef idx="1">
            <a:schemeClr val="accent1"/>
          </a:effectRef>
          <a:fontRef idx="minor">
            <a:schemeClr val="tx1"/>
          </a:fontRef>
        </p:style>
      </p:cxnSp>
      <p:pic>
        <p:nvPicPr>
          <p:cNvPr id="10" name="Picture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268075" y="417513"/>
            <a:ext cx="509588"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78892073"/>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lnSpc>
                <a:spcPts val="1500"/>
              </a:lnSpc>
              <a:spcBef>
                <a:spcPts val="0"/>
              </a:spcBef>
              <a:spcAft>
                <a:spcPts val="0"/>
              </a:spcAft>
              <a:defRPr/>
            </a:pPr>
            <a:endParaRPr lang="en-US" sz="1500" dirty="0">
              <a:solidFill>
                <a:schemeClr val="tx1">
                  <a:lumMod val="75000"/>
                  <a:lumOff val="25000"/>
                </a:schemeClr>
              </a:solidFill>
            </a:endParaRPr>
          </a:p>
        </p:txBody>
      </p:sp>
      <p:sp>
        <p:nvSpPr>
          <p:cNvPr id="4" name="Rectangle 3"/>
          <p:cNvSpPr/>
          <p:nvPr/>
        </p:nvSpPr>
        <p:spPr>
          <a:xfrm>
            <a:off x="0" y="381000"/>
            <a:ext cx="12192000" cy="762000"/>
          </a:xfrm>
          <a:prstGeom prst="rect">
            <a:avLst/>
          </a:prstGeom>
          <a:solidFill>
            <a:srgbClr val="141436"/>
          </a:solidFill>
          <a:ln>
            <a:solidFill>
              <a:srgbClr val="14143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2744" dirty="0"/>
          </a:p>
        </p:txBody>
      </p:sp>
      <p:cxnSp>
        <p:nvCxnSpPr>
          <p:cNvPr id="5" name="Straight Connector 4"/>
          <p:cNvCxnSpPr/>
          <p:nvPr/>
        </p:nvCxnSpPr>
        <p:spPr>
          <a:xfrm flipH="1" flipV="1">
            <a:off x="0" y="1225550"/>
            <a:ext cx="12192000" cy="33338"/>
          </a:xfrm>
          <a:prstGeom prst="line">
            <a:avLst/>
          </a:prstGeom>
          <a:ln w="38100">
            <a:solidFill>
              <a:srgbClr val="FFC000"/>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H="1" flipV="1">
            <a:off x="0" y="6700840"/>
            <a:ext cx="12192000" cy="33337"/>
          </a:xfrm>
          <a:prstGeom prst="line">
            <a:avLst/>
          </a:prstGeom>
          <a:ln w="38100">
            <a:solidFill>
              <a:srgbClr val="FFC000"/>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609601" y="425399"/>
            <a:ext cx="10972800" cy="656868"/>
          </a:xfrm>
        </p:spPr>
        <p:txBody>
          <a:bodyPr/>
          <a:lstStyle/>
          <a:p>
            <a:r>
              <a:rPr lang="en-US"/>
              <a:t>Click to edit Master title style</a:t>
            </a:r>
          </a:p>
        </p:txBody>
      </p:sp>
    </p:spTree>
    <p:extLst>
      <p:ext uri="{BB962C8B-B14F-4D97-AF65-F5344CB8AC3E}">
        <p14:creationId xmlns:p14="http://schemas.microsoft.com/office/powerpoint/2010/main" val="3144303526"/>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endParaRPr lang="es-PR"/>
          </a:p>
        </p:txBody>
      </p:sp>
      <p:sp>
        <p:nvSpPr>
          <p:cNvPr id="5" name="Date Placeholder 4"/>
          <p:cNvSpPr>
            <a:spLocks noGrp="1"/>
          </p:cNvSpPr>
          <p:nvPr>
            <p:ph type="dt" sz="half" idx="10"/>
          </p:nvPr>
        </p:nvSpPr>
        <p:spPr/>
        <p:txBody>
          <a:bodyPr/>
          <a:lstStyle/>
          <a:p>
            <a:fld id="{332E6F29-0109-49B4-94BE-AD0DC5B1A1DC}" type="datetimeFigureOut">
              <a:rPr lang="en-US" smtClean="0"/>
              <a:pPr/>
              <a:t>10/23/2024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B618F2-5F5E-4CFA-A2A2-2BD6934C7C68}" type="slidenum">
              <a:rPr lang="en-US" smtClean="0"/>
              <a:pPr/>
              <a:t>‹#›</a:t>
            </a:fld>
            <a:endParaRPr lang="en-US"/>
          </a:p>
        </p:txBody>
      </p:sp>
    </p:spTree>
    <p:extLst>
      <p:ext uri="{BB962C8B-B14F-4D97-AF65-F5344CB8AC3E}">
        <p14:creationId xmlns:p14="http://schemas.microsoft.com/office/powerpoint/2010/main" val="1223585083"/>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699" y="6138865"/>
            <a:ext cx="122047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a:off x="1257301" y="1485900"/>
            <a:ext cx="10096500" cy="19050"/>
          </a:xfrm>
          <a:prstGeom prst="line">
            <a:avLst/>
          </a:prstGeom>
          <a:ln w="38100">
            <a:solidFill>
              <a:srgbClr val="002060"/>
            </a:solidFill>
          </a:ln>
          <a:effectLst/>
        </p:spPr>
        <p:style>
          <a:lnRef idx="2">
            <a:schemeClr val="accent1"/>
          </a:lnRef>
          <a:fillRef idx="0">
            <a:schemeClr val="accent1"/>
          </a:fillRef>
          <a:effectRef idx="1">
            <a:schemeClr val="accent1"/>
          </a:effectRef>
          <a:fontRef idx="minor">
            <a:schemeClr val="tx1"/>
          </a:fontRef>
        </p:style>
      </p:cxnSp>
      <p:pic>
        <p:nvPicPr>
          <p:cNvPr id="6" name="Picture 2" descr="https://uceafee7c31bcad85398d4e2bb1e.previews.dropboxusercontent.com/p/pdf_img/ABKwvPfMfj9f7jxHSGzSiglXEW3w-qQeH4uR5HFJPGjzsCHg0OUC9IFco3Z5IBgvx07p2ZnbwHcADGZnxzdP-CNkk6ImHEYKfLtrJQHWrkV3cdV2sCCJyJbek7WvAHZ1SMUSnemdyMg2QVPxvVFOgAqHNcxxrnaIBksZh7YeKSR_cY26OTomQe1OYN4HdQN3oiIPMfSk9VpbORtCWo45Xg1B-SJJFvC8LGi0XEwcCxOLAIbxsZJZEMmSuR0bqUVwf30ozgCqWzyqWIfnsxk5Y0EDy3-z22c1UiONkfonjTZRt4U6NruJ5-6hOBsXy6El9VV41q7DQKUGa-4Hl9SALNro/p.png?page=0&amp;scale_percent=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813" y="7940"/>
            <a:ext cx="1143000" cy="203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376160" y="365127"/>
            <a:ext cx="3977640" cy="1325563"/>
          </a:xfrm>
        </p:spPr>
        <p:txBody>
          <a:bodyPr>
            <a:normAutofit/>
          </a:bodyPr>
          <a:lstStyle>
            <a:lvl1pPr algn="r">
              <a:defRPr sz="2800" b="1">
                <a:latin typeface="Montserrat" panose="00000500000000000000" pitchFamily="2"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sz="2400">
                <a:latin typeface="Montserrat" panose="00000500000000000000" pitchFamily="2" charset="0"/>
              </a:defRPr>
            </a:lvl1pPr>
            <a:lvl2pPr>
              <a:defRPr sz="2000">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p:txBody>
          <a:bodyPr/>
          <a:lstStyle>
            <a:lvl1pPr>
              <a:defRPr/>
            </a:lvl1pPr>
          </a:lstStyle>
          <a:p>
            <a:endParaRPr lang="en-US"/>
          </a:p>
        </p:txBody>
      </p:sp>
      <p:sp>
        <p:nvSpPr>
          <p:cNvPr id="8" name="Footer Placeholder 4"/>
          <p:cNvSpPr>
            <a:spLocks noGrp="1"/>
          </p:cNvSpPr>
          <p:nvPr>
            <p:ph type="ftr" sz="quarter" idx="11"/>
          </p:nvPr>
        </p:nvSpPr>
        <p:spPr/>
        <p:txBody>
          <a:bodyPr/>
          <a:lstStyle>
            <a:lvl1pPr>
              <a:defRPr sz="450" b="1" dirty="0">
                <a:solidFill>
                  <a:prstClr val="black"/>
                </a:solidFill>
                <a:latin typeface="Montserrat" panose="00000500000000000000" pitchFamily="2" charset="0"/>
              </a:defRPr>
            </a:lvl1pPr>
          </a:lstStyle>
          <a:p>
            <a:r>
              <a:rPr lang="en-US"/>
              <a:t>P.   G. </a:t>
            </a:r>
          </a:p>
        </p:txBody>
      </p:sp>
      <p:sp>
        <p:nvSpPr>
          <p:cNvPr id="9" name="Slide Number Placeholder 5"/>
          <p:cNvSpPr>
            <a:spLocks noGrp="1"/>
          </p:cNvSpPr>
          <p:nvPr>
            <p:ph type="sldNum" sz="quarter" idx="12"/>
          </p:nvPr>
        </p:nvSpPr>
        <p:spPr/>
        <p:txBody>
          <a:bodyPr/>
          <a:lstStyle>
            <a:lvl1pPr>
              <a:defRPr/>
            </a:lvl1pPr>
          </a:lstStyle>
          <a:p>
            <a:fld id="{97811268-0414-4DF4-85F3-4B8204B6F432}" type="slidenum">
              <a:rPr lang="en-US" smtClean="0"/>
              <a:pPr/>
              <a:t>‹#›</a:t>
            </a:fld>
            <a:endParaRPr lang="en-US"/>
          </a:p>
        </p:txBody>
      </p:sp>
    </p:spTree>
    <p:extLst>
      <p:ext uri="{BB962C8B-B14F-4D97-AF65-F5344CB8AC3E}">
        <p14:creationId xmlns:p14="http://schemas.microsoft.com/office/powerpoint/2010/main" val="432091688"/>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699" y="6138865"/>
            <a:ext cx="122047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https://uceafee7c31bcad85398d4e2bb1e.previews.dropboxusercontent.com/p/pdf_img/ABKwvPfMfj9f7jxHSGzSiglXEW3w-qQeH4uR5HFJPGjzsCHg0OUC9IFco3Z5IBgvx07p2ZnbwHcADGZnxzdP-CNkk6ImHEYKfLtrJQHWrkV3cdV2sCCJyJbek7WvAHZ1SMUSnemdyMg2QVPxvVFOgAqHNcxxrnaIBksZh7YeKSR_cY26OTomQe1OYN4HdQN3oiIPMfSk9VpbORtCWo45Xg1B-SJJFvC8LGi0XEwcCxOLAIbxsZJZEMmSuR0bqUVwf30ozgCqWzyqWIfnsxk5Y0EDy3-z22c1UiONkfonjTZRt4U6NruJ5-6hOBsXy6El9VV41q7DQKUGa-4Hl9SALNro/p.png?page=0&amp;scale_percent=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 y="0"/>
            <a:ext cx="1143000" cy="203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1851" y="1709740"/>
            <a:ext cx="10515600" cy="2078491"/>
          </a:xfrm>
        </p:spPr>
        <p:txBody>
          <a:bodyPr anchor="b">
            <a:normAutofit/>
          </a:bodyPr>
          <a:lstStyle>
            <a:lvl1pPr algn="ctr">
              <a:defRPr sz="2100" b="1">
                <a:latin typeface="Montserrat" panose="00000500000000000000" pitchFamily="2" charset="0"/>
              </a:defRPr>
            </a:lvl1pPr>
          </a:lstStyle>
          <a:p>
            <a:r>
              <a:rPr lang="en-US" dirty="0"/>
              <a:t>Click to edit Master title style</a:t>
            </a:r>
          </a:p>
        </p:txBody>
      </p:sp>
      <p:sp>
        <p:nvSpPr>
          <p:cNvPr id="3" name="Text Placeholder 2"/>
          <p:cNvSpPr>
            <a:spLocks noGrp="1"/>
          </p:cNvSpPr>
          <p:nvPr>
            <p:ph type="body" idx="1"/>
          </p:nvPr>
        </p:nvSpPr>
        <p:spPr>
          <a:xfrm>
            <a:off x="831851" y="3797572"/>
            <a:ext cx="10515600" cy="1500187"/>
          </a:xfrm>
        </p:spPr>
        <p:txBody>
          <a:bodyPr/>
          <a:lstStyle>
            <a:lvl1pPr marL="0" indent="0" algn="ctr">
              <a:buNone/>
              <a:defRPr sz="1800">
                <a:solidFill>
                  <a:schemeClr val="tx1">
                    <a:tint val="75000"/>
                  </a:schemeClr>
                </a:solidFill>
                <a:latin typeface="Montserrat" panose="00000500000000000000" pitchFamily="2"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6" name="Date Placeholder 3"/>
          <p:cNvSpPr>
            <a:spLocks noGrp="1"/>
          </p:cNvSpPr>
          <p:nvPr>
            <p:ph type="dt" sz="half" idx="10"/>
          </p:nvPr>
        </p:nvSpPr>
        <p:spPr/>
        <p:txBody>
          <a:bodyPr/>
          <a:lstStyle>
            <a:lvl1pPr>
              <a:defRPr/>
            </a:lvl1pPr>
          </a:lstStyle>
          <a:p>
            <a:endParaRPr lang="en-US"/>
          </a:p>
        </p:txBody>
      </p:sp>
      <p:sp>
        <p:nvSpPr>
          <p:cNvPr id="7" name="Footer Placeholder 4"/>
          <p:cNvSpPr>
            <a:spLocks noGrp="1"/>
          </p:cNvSpPr>
          <p:nvPr>
            <p:ph type="ftr" sz="quarter" idx="11"/>
          </p:nvPr>
        </p:nvSpPr>
        <p:spPr/>
        <p:txBody>
          <a:bodyPr/>
          <a:lstStyle>
            <a:lvl1pPr>
              <a:defRPr sz="450" b="1">
                <a:solidFill>
                  <a:prstClr val="black"/>
                </a:solidFill>
                <a:latin typeface="Montserrat" panose="00000500000000000000" pitchFamily="2" charset="0"/>
              </a:defRPr>
            </a:lvl1pPr>
          </a:lstStyle>
          <a:p>
            <a:r>
              <a:rPr lang="en-US"/>
              <a:t>P.   G. </a:t>
            </a:r>
          </a:p>
        </p:txBody>
      </p:sp>
      <p:sp>
        <p:nvSpPr>
          <p:cNvPr id="8" name="Slide Number Placeholder 5"/>
          <p:cNvSpPr>
            <a:spLocks noGrp="1"/>
          </p:cNvSpPr>
          <p:nvPr>
            <p:ph type="sldNum" sz="quarter" idx="12"/>
          </p:nvPr>
        </p:nvSpPr>
        <p:spPr/>
        <p:txBody>
          <a:bodyPr/>
          <a:lstStyle>
            <a:lvl1pPr>
              <a:defRPr/>
            </a:lvl1pPr>
          </a:lstStyle>
          <a:p>
            <a:fld id="{97811268-0414-4DF4-85F3-4B8204B6F432}" type="slidenum">
              <a:rPr lang="en-US" smtClean="0"/>
              <a:pPr/>
              <a:t>‹#›</a:t>
            </a:fld>
            <a:endParaRPr lang="en-US"/>
          </a:p>
        </p:txBody>
      </p:sp>
    </p:spTree>
    <p:extLst>
      <p:ext uri="{BB962C8B-B14F-4D97-AF65-F5344CB8AC3E}">
        <p14:creationId xmlns:p14="http://schemas.microsoft.com/office/powerpoint/2010/main" val="3659130370"/>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endParaRPr lang="en-US"/>
          </a:p>
        </p:txBody>
      </p:sp>
      <p:sp>
        <p:nvSpPr>
          <p:cNvPr id="6" name="Footer Placeholder 4"/>
          <p:cNvSpPr>
            <a:spLocks noGrp="1"/>
          </p:cNvSpPr>
          <p:nvPr>
            <p:ph type="ftr" sz="quarter" idx="11"/>
          </p:nvPr>
        </p:nvSpPr>
        <p:spPr/>
        <p:txBody>
          <a:bodyPr/>
          <a:lstStyle>
            <a:lvl1pPr>
              <a:defRPr/>
            </a:lvl1pPr>
          </a:lstStyle>
          <a:p>
            <a:r>
              <a:rPr lang="en-US"/>
              <a:t>P.   G. </a:t>
            </a:r>
          </a:p>
        </p:txBody>
      </p:sp>
      <p:sp>
        <p:nvSpPr>
          <p:cNvPr id="7" name="Slide Number Placeholder 5"/>
          <p:cNvSpPr>
            <a:spLocks noGrp="1"/>
          </p:cNvSpPr>
          <p:nvPr>
            <p:ph type="sldNum" sz="quarter" idx="12"/>
          </p:nvPr>
        </p:nvSpPr>
        <p:spPr/>
        <p:txBody>
          <a:bodyPr/>
          <a:lstStyle>
            <a:lvl1pPr>
              <a:defRPr/>
            </a:lvl1pPr>
          </a:lstStyle>
          <a:p>
            <a:fld id="{97811268-0414-4DF4-85F3-4B8204B6F432}" type="slidenum">
              <a:rPr lang="en-US" smtClean="0"/>
              <a:pPr/>
              <a:t>‹#›</a:t>
            </a:fld>
            <a:endParaRPr lang="en-US"/>
          </a:p>
        </p:txBody>
      </p:sp>
    </p:spTree>
    <p:extLst>
      <p:ext uri="{BB962C8B-B14F-4D97-AF65-F5344CB8AC3E}">
        <p14:creationId xmlns:p14="http://schemas.microsoft.com/office/powerpoint/2010/main" val="3279058548"/>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endParaRPr lang="en-US"/>
          </a:p>
        </p:txBody>
      </p:sp>
      <p:sp>
        <p:nvSpPr>
          <p:cNvPr id="8" name="Footer Placeholder 4"/>
          <p:cNvSpPr>
            <a:spLocks noGrp="1"/>
          </p:cNvSpPr>
          <p:nvPr>
            <p:ph type="ftr" sz="quarter" idx="11"/>
          </p:nvPr>
        </p:nvSpPr>
        <p:spPr/>
        <p:txBody>
          <a:bodyPr/>
          <a:lstStyle>
            <a:lvl1pPr>
              <a:defRPr/>
            </a:lvl1pPr>
          </a:lstStyle>
          <a:p>
            <a:r>
              <a:rPr lang="en-US"/>
              <a:t>P.   G. </a:t>
            </a:r>
          </a:p>
        </p:txBody>
      </p:sp>
      <p:sp>
        <p:nvSpPr>
          <p:cNvPr id="9" name="Slide Number Placeholder 5"/>
          <p:cNvSpPr>
            <a:spLocks noGrp="1"/>
          </p:cNvSpPr>
          <p:nvPr>
            <p:ph type="sldNum" sz="quarter" idx="12"/>
          </p:nvPr>
        </p:nvSpPr>
        <p:spPr/>
        <p:txBody>
          <a:bodyPr/>
          <a:lstStyle>
            <a:lvl1pPr>
              <a:defRPr/>
            </a:lvl1pPr>
          </a:lstStyle>
          <a:p>
            <a:fld id="{97811268-0414-4DF4-85F3-4B8204B6F432}" type="slidenum">
              <a:rPr lang="en-US" smtClean="0"/>
              <a:pPr/>
              <a:t>‹#›</a:t>
            </a:fld>
            <a:endParaRPr lang="en-US"/>
          </a:p>
        </p:txBody>
      </p:sp>
    </p:spTree>
    <p:extLst>
      <p:ext uri="{BB962C8B-B14F-4D97-AF65-F5344CB8AC3E}">
        <p14:creationId xmlns:p14="http://schemas.microsoft.com/office/powerpoint/2010/main" val="2827797845"/>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endParaRPr lang="en-US"/>
          </a:p>
        </p:txBody>
      </p:sp>
      <p:sp>
        <p:nvSpPr>
          <p:cNvPr id="4" name="Footer Placeholder 4"/>
          <p:cNvSpPr>
            <a:spLocks noGrp="1"/>
          </p:cNvSpPr>
          <p:nvPr>
            <p:ph type="ftr" sz="quarter" idx="11"/>
          </p:nvPr>
        </p:nvSpPr>
        <p:spPr/>
        <p:txBody>
          <a:bodyPr/>
          <a:lstStyle>
            <a:lvl1pPr>
              <a:defRPr/>
            </a:lvl1pPr>
          </a:lstStyle>
          <a:p>
            <a:r>
              <a:rPr lang="en-US"/>
              <a:t>P.   G. </a:t>
            </a:r>
          </a:p>
        </p:txBody>
      </p:sp>
      <p:sp>
        <p:nvSpPr>
          <p:cNvPr id="5" name="Slide Number Placeholder 5"/>
          <p:cNvSpPr>
            <a:spLocks noGrp="1"/>
          </p:cNvSpPr>
          <p:nvPr>
            <p:ph type="sldNum" sz="quarter" idx="12"/>
          </p:nvPr>
        </p:nvSpPr>
        <p:spPr/>
        <p:txBody>
          <a:bodyPr/>
          <a:lstStyle>
            <a:lvl1pPr>
              <a:defRPr/>
            </a:lvl1pPr>
          </a:lstStyle>
          <a:p>
            <a:fld id="{97811268-0414-4DF4-85F3-4B8204B6F432}" type="slidenum">
              <a:rPr lang="en-US" smtClean="0"/>
              <a:pPr/>
              <a:t>‹#›</a:t>
            </a:fld>
            <a:endParaRPr lang="en-US"/>
          </a:p>
        </p:txBody>
      </p:sp>
    </p:spTree>
    <p:extLst>
      <p:ext uri="{BB962C8B-B14F-4D97-AF65-F5344CB8AC3E}">
        <p14:creationId xmlns:p14="http://schemas.microsoft.com/office/powerpoint/2010/main" val="4099685930"/>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endParaRPr lang="en-US"/>
          </a:p>
        </p:txBody>
      </p:sp>
      <p:sp>
        <p:nvSpPr>
          <p:cNvPr id="3" name="Footer Placeholder 4"/>
          <p:cNvSpPr>
            <a:spLocks noGrp="1"/>
          </p:cNvSpPr>
          <p:nvPr>
            <p:ph type="ftr" sz="quarter" idx="11"/>
          </p:nvPr>
        </p:nvSpPr>
        <p:spPr/>
        <p:txBody>
          <a:bodyPr/>
          <a:lstStyle>
            <a:lvl1pPr>
              <a:defRPr/>
            </a:lvl1pPr>
          </a:lstStyle>
          <a:p>
            <a:r>
              <a:rPr lang="en-US"/>
              <a:t>P.   G. </a:t>
            </a:r>
          </a:p>
        </p:txBody>
      </p:sp>
      <p:sp>
        <p:nvSpPr>
          <p:cNvPr id="4" name="Slide Number Placeholder 5"/>
          <p:cNvSpPr>
            <a:spLocks noGrp="1"/>
          </p:cNvSpPr>
          <p:nvPr>
            <p:ph type="sldNum" sz="quarter" idx="12"/>
          </p:nvPr>
        </p:nvSpPr>
        <p:spPr/>
        <p:txBody>
          <a:bodyPr/>
          <a:lstStyle>
            <a:lvl1pPr>
              <a:defRPr/>
            </a:lvl1pPr>
          </a:lstStyle>
          <a:p>
            <a:fld id="{97811268-0414-4DF4-85F3-4B8204B6F432}" type="slidenum">
              <a:rPr lang="en-US" smtClean="0"/>
              <a:pPr/>
              <a:t>‹#›</a:t>
            </a:fld>
            <a:endParaRPr lang="en-US"/>
          </a:p>
        </p:txBody>
      </p:sp>
    </p:spTree>
    <p:extLst>
      <p:ext uri="{BB962C8B-B14F-4D97-AF65-F5344CB8AC3E}">
        <p14:creationId xmlns:p14="http://schemas.microsoft.com/office/powerpoint/2010/main" val="978533720"/>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endParaRPr lang="en-US"/>
          </a:p>
        </p:txBody>
      </p:sp>
      <p:sp>
        <p:nvSpPr>
          <p:cNvPr id="6" name="Footer Placeholder 4"/>
          <p:cNvSpPr>
            <a:spLocks noGrp="1"/>
          </p:cNvSpPr>
          <p:nvPr>
            <p:ph type="ftr" sz="quarter" idx="11"/>
          </p:nvPr>
        </p:nvSpPr>
        <p:spPr/>
        <p:txBody>
          <a:bodyPr/>
          <a:lstStyle>
            <a:lvl1pPr>
              <a:defRPr/>
            </a:lvl1pPr>
          </a:lstStyle>
          <a:p>
            <a:r>
              <a:rPr lang="en-US"/>
              <a:t>P.   G. </a:t>
            </a:r>
          </a:p>
        </p:txBody>
      </p:sp>
      <p:sp>
        <p:nvSpPr>
          <p:cNvPr id="7" name="Slide Number Placeholder 5"/>
          <p:cNvSpPr>
            <a:spLocks noGrp="1"/>
          </p:cNvSpPr>
          <p:nvPr>
            <p:ph type="sldNum" sz="quarter" idx="12"/>
          </p:nvPr>
        </p:nvSpPr>
        <p:spPr/>
        <p:txBody>
          <a:bodyPr/>
          <a:lstStyle>
            <a:lvl1pPr>
              <a:defRPr/>
            </a:lvl1pPr>
          </a:lstStyle>
          <a:p>
            <a:fld id="{97811268-0414-4DF4-85F3-4B8204B6F432}" type="slidenum">
              <a:rPr lang="en-US" smtClean="0"/>
              <a:pPr/>
              <a:t>‹#›</a:t>
            </a:fld>
            <a:endParaRPr lang="en-US"/>
          </a:p>
        </p:txBody>
      </p:sp>
    </p:spTree>
    <p:extLst>
      <p:ext uri="{BB962C8B-B14F-4D97-AF65-F5344CB8AC3E}">
        <p14:creationId xmlns:p14="http://schemas.microsoft.com/office/powerpoint/2010/main" val="2109523918"/>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endParaRPr lang="en-US"/>
          </a:p>
        </p:txBody>
      </p:sp>
      <p:sp>
        <p:nvSpPr>
          <p:cNvPr id="6" name="Footer Placeholder 4"/>
          <p:cNvSpPr>
            <a:spLocks noGrp="1"/>
          </p:cNvSpPr>
          <p:nvPr>
            <p:ph type="ftr" sz="quarter" idx="11"/>
          </p:nvPr>
        </p:nvSpPr>
        <p:spPr/>
        <p:txBody>
          <a:bodyPr/>
          <a:lstStyle>
            <a:lvl1pPr>
              <a:defRPr/>
            </a:lvl1pPr>
          </a:lstStyle>
          <a:p>
            <a:r>
              <a:rPr lang="en-US"/>
              <a:t>P.   G. </a:t>
            </a:r>
          </a:p>
        </p:txBody>
      </p:sp>
      <p:sp>
        <p:nvSpPr>
          <p:cNvPr id="7" name="Slide Number Placeholder 5"/>
          <p:cNvSpPr>
            <a:spLocks noGrp="1"/>
          </p:cNvSpPr>
          <p:nvPr>
            <p:ph type="sldNum" sz="quarter" idx="12"/>
          </p:nvPr>
        </p:nvSpPr>
        <p:spPr/>
        <p:txBody>
          <a:bodyPr/>
          <a:lstStyle>
            <a:lvl1pPr>
              <a:defRPr/>
            </a:lvl1pPr>
          </a:lstStyle>
          <a:p>
            <a:fld id="{97811268-0414-4DF4-85F3-4B8204B6F432}" type="slidenum">
              <a:rPr lang="en-US" smtClean="0"/>
              <a:pPr/>
              <a:t>‹#›</a:t>
            </a:fld>
            <a:endParaRPr lang="en-US"/>
          </a:p>
        </p:txBody>
      </p:sp>
    </p:spTree>
    <p:extLst>
      <p:ext uri="{BB962C8B-B14F-4D97-AF65-F5344CB8AC3E}">
        <p14:creationId xmlns:p14="http://schemas.microsoft.com/office/powerpoint/2010/main" val="4037911144"/>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7"/>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s-PR"/>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s-PR"/>
              <a:t>Edit Master text styles</a:t>
            </a:r>
          </a:p>
          <a:p>
            <a:pPr lvl="1"/>
            <a:r>
              <a:rPr lang="en-US" altLang="es-PR"/>
              <a:t>Second level</a:t>
            </a:r>
          </a:p>
          <a:p>
            <a:pPr lvl="2"/>
            <a:r>
              <a:rPr lang="en-US" altLang="es-PR"/>
              <a:t>Third level</a:t>
            </a:r>
          </a:p>
          <a:p>
            <a:pPr lvl="3"/>
            <a:r>
              <a:rPr lang="en-US" altLang="es-PR"/>
              <a:t>Fourth level</a:t>
            </a:r>
          </a:p>
          <a:p>
            <a:pPr lvl="4"/>
            <a:r>
              <a:rPr lang="en-US" altLang="es-PR"/>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900" smtClean="0">
                <a:solidFill>
                  <a:schemeClr val="tx1">
                    <a:tint val="75000"/>
                  </a:schemeClr>
                </a:solidFill>
                <a:latin typeface="+mn-lt"/>
              </a:defRPr>
            </a:lvl1pPr>
          </a:lstStyle>
          <a:p>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900" smtClean="0">
                <a:solidFill>
                  <a:schemeClr val="tx1">
                    <a:tint val="75000"/>
                  </a:schemeClr>
                </a:solidFill>
                <a:latin typeface="+mn-lt"/>
              </a:defRPr>
            </a:lvl1pPr>
          </a:lstStyle>
          <a:p>
            <a:r>
              <a:rPr lang="en-US"/>
              <a:t>P.   G. </a:t>
            </a: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900" smtClean="0">
                <a:solidFill>
                  <a:schemeClr val="tx1">
                    <a:tint val="75000"/>
                  </a:schemeClr>
                </a:solidFill>
                <a:latin typeface="+mn-lt"/>
              </a:defRPr>
            </a:lvl1pPr>
          </a:lstStyle>
          <a:p>
            <a:fld id="{97811268-0414-4DF4-85F3-4B8204B6F432}" type="slidenum">
              <a:rPr lang="en-US" smtClean="0"/>
              <a:pPr/>
              <a:t>‹#›</a:t>
            </a:fld>
            <a:endParaRPr lang="en-US"/>
          </a:p>
        </p:txBody>
      </p:sp>
    </p:spTree>
    <p:extLst>
      <p:ext uri="{BB962C8B-B14F-4D97-AF65-F5344CB8AC3E}">
        <p14:creationId xmlns:p14="http://schemas.microsoft.com/office/powerpoint/2010/main" val="374595426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Lst>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2000" fill="hold"/>
                                        <p:tgtEl>
                                          <p:spTgt spid="1026"/>
                                        </p:tgtEl>
                                        <p:attrNameLst>
                                          <p:attrName>ppt_x</p:attrName>
                                        </p:attrNameLst>
                                      </p:cBhvr>
                                      <p:tavLst>
                                        <p:tav tm="0">
                                          <p:val>
                                            <p:strVal val="#ppt_x-.2"/>
                                          </p:val>
                                        </p:tav>
                                        <p:tav tm="100000">
                                          <p:val>
                                            <p:strVal val="#ppt_x"/>
                                          </p:val>
                                        </p:tav>
                                      </p:tavLst>
                                    </p:anim>
                                    <p:anim calcmode="lin" valueType="num">
                                      <p:cBhvr>
                                        <p:cTn id="8" dur="2000" fill="hold"/>
                                        <p:tgtEl>
                                          <p:spTgt spid="1026"/>
                                        </p:tgtEl>
                                        <p:attrNameLst>
                                          <p:attrName>ppt_y</p:attrName>
                                        </p:attrNameLst>
                                      </p:cBhvr>
                                      <p:tavLst>
                                        <p:tav tm="0">
                                          <p:val>
                                            <p:strVal val="#ppt_y"/>
                                          </p:val>
                                        </p:tav>
                                        <p:tav tm="100000">
                                          <p:val>
                                            <p:strVal val="#ppt_y"/>
                                          </p:val>
                                        </p:tav>
                                      </p:tavLst>
                                    </p:anim>
                                    <p:animEffect transition="in" filter="wipe(right)" prLst="gradientSize: 0.1">
                                      <p:cBhvr>
                                        <p:cTn id="9"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Lst>
  </p:timing>
  <p:hf sldNum="0" hdr="0" dt="0"/>
  <p:txStyles>
    <p:titleStyle>
      <a:lvl1pPr algn="l" rtl="0" eaLnBrk="1" fontAlgn="base" hangingPunct="1">
        <a:lnSpc>
          <a:spcPct val="90000"/>
        </a:lnSpc>
        <a:spcBef>
          <a:spcPct val="0"/>
        </a:spcBef>
        <a:spcAft>
          <a:spcPct val="0"/>
        </a:spcAft>
        <a:defRPr sz="3300" kern="1200">
          <a:solidFill>
            <a:schemeClr val="tx1"/>
          </a:solidFill>
          <a:latin typeface="+mj-lt"/>
          <a:ea typeface="+mj-ea"/>
          <a:cs typeface="+mj-cs"/>
        </a:defRPr>
      </a:lvl1pPr>
      <a:lvl2pPr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5pPr>
      <a:lvl6pPr marL="342900"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6pPr>
      <a:lvl7pPr marL="685800"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7pPr>
      <a:lvl8pPr marL="1028700"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8pPr>
      <a:lvl9pPr marL="1371600"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1" fontAlgn="base" hangingPunct="1">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7.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3.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3.png"/><Relationship Id="rId4" Type="http://schemas.openxmlformats.org/officeDocument/2006/relationships/image" Target="cid:d19f4deb-87f3-4001-8c1d-bd98519f504b@namprd09.prod.outlook.com" TargetMode="Externa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cid:f1448116-c825-464d-b136-1ecc2c2dd9d4@namprd09.prod.outlook.com" TargetMode="External"/><Relationship Id="rId2" Type="http://schemas.openxmlformats.org/officeDocument/2006/relationships/image" Target="../media/image26.jpe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7.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6A324-325F-461E-8392-BA618569213F}"/>
              </a:ext>
            </a:extLst>
          </p:cNvPr>
          <p:cNvSpPr>
            <a:spLocks noGrp="1"/>
          </p:cNvSpPr>
          <p:nvPr>
            <p:ph type="ctrTitle"/>
          </p:nvPr>
        </p:nvSpPr>
        <p:spPr/>
        <p:txBody>
          <a:bodyPr/>
          <a:lstStyle/>
          <a:p>
            <a:endParaRPr lang="es-PR"/>
          </a:p>
        </p:txBody>
      </p:sp>
      <p:sp>
        <p:nvSpPr>
          <p:cNvPr id="3" name="Subtitle 2">
            <a:extLst>
              <a:ext uri="{FF2B5EF4-FFF2-40B4-BE49-F238E27FC236}">
                <a16:creationId xmlns:a16="http://schemas.microsoft.com/office/drawing/2014/main" id="{D69E037C-64C6-4961-8A4D-4239A913C1AE}"/>
              </a:ext>
            </a:extLst>
          </p:cNvPr>
          <p:cNvSpPr>
            <a:spLocks noGrp="1"/>
          </p:cNvSpPr>
          <p:nvPr>
            <p:ph type="subTitle" idx="1"/>
          </p:nvPr>
        </p:nvSpPr>
        <p:spPr/>
        <p:txBody>
          <a:bodyPr/>
          <a:lstStyle/>
          <a:p>
            <a:endParaRPr lang="es-PR"/>
          </a:p>
        </p:txBody>
      </p:sp>
      <p:pic>
        <p:nvPicPr>
          <p:cNvPr id="4" name="Picture 10">
            <a:extLst>
              <a:ext uri="{FF2B5EF4-FFF2-40B4-BE49-F238E27FC236}">
                <a16:creationId xmlns:a16="http://schemas.microsoft.com/office/drawing/2014/main" id="{CFBE42F3-5B4E-4401-ADB4-60E0E542875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707914B8-D4D0-435F-AB41-DC6A72B5ACAA}"/>
              </a:ext>
            </a:extLst>
          </p:cNvPr>
          <p:cNvSpPr/>
          <p:nvPr/>
        </p:nvSpPr>
        <p:spPr>
          <a:xfrm>
            <a:off x="228600" y="3575764"/>
            <a:ext cx="5867400" cy="1631216"/>
          </a:xfrm>
          <a:prstGeom prst="rect">
            <a:avLst/>
          </a:prstGeom>
        </p:spPr>
        <p:txBody>
          <a:bodyPr wrap="square">
            <a:spAutoFit/>
          </a:bodyPr>
          <a:lstStyle/>
          <a:p>
            <a:r>
              <a:rPr lang="en-US" sz="3600" b="1" dirty="0">
                <a:solidFill>
                  <a:schemeClr val="bg1"/>
                </a:solidFill>
                <a:effectLst>
                  <a:outerShdw blurRad="38100" dist="38100" dir="2700000" algn="tl">
                    <a:srgbClr val="000000">
                      <a:alpha val="43137"/>
                    </a:srgbClr>
                  </a:outerShdw>
                </a:effectLst>
                <a:latin typeface="Montserrat" panose="00000500000000000000" pitchFamily="2" charset="0"/>
              </a:rPr>
              <a:t>TRANSICIÓN 2024</a:t>
            </a:r>
          </a:p>
          <a:p>
            <a:r>
              <a:rPr lang="en-US" sz="3600" b="1" dirty="0">
                <a:solidFill>
                  <a:schemeClr val="bg1"/>
                </a:solidFill>
                <a:effectLst>
                  <a:outerShdw blurRad="38100" dist="38100" dir="2700000" algn="tl">
                    <a:srgbClr val="000000">
                      <a:alpha val="43137"/>
                    </a:srgbClr>
                  </a:outerShdw>
                </a:effectLst>
                <a:latin typeface="Montserrat" panose="00000500000000000000" pitchFamily="2" charset="0"/>
              </a:rPr>
              <a:t>PONENCIA</a:t>
            </a:r>
            <a:endParaRPr lang="es-PR" sz="3600" b="1" dirty="0">
              <a:solidFill>
                <a:schemeClr val="bg1"/>
              </a:solidFill>
              <a:effectLst>
                <a:outerShdw blurRad="38100" dist="38100" dir="2700000" algn="tl">
                  <a:srgbClr val="000000">
                    <a:alpha val="43137"/>
                  </a:srgbClr>
                </a:outerShdw>
              </a:effectLst>
              <a:latin typeface="Montserrat" panose="00000500000000000000" pitchFamily="2" charset="0"/>
            </a:endParaRPr>
          </a:p>
          <a:p>
            <a:r>
              <a:rPr lang="es-PR" sz="2800" b="1" dirty="0">
                <a:solidFill>
                  <a:schemeClr val="bg1"/>
                </a:solidFill>
                <a:effectLst>
                  <a:outerShdw blurRad="38100" dist="38100" dir="2700000" algn="tl">
                    <a:srgbClr val="000000">
                      <a:alpha val="43137"/>
                    </a:srgbClr>
                  </a:outerShdw>
                </a:effectLst>
                <a:latin typeface="Montserrat" panose="00000500000000000000" pitchFamily="2" charset="0"/>
              </a:rPr>
              <a:t>Negociado de la Policía de Puerto Rico</a:t>
            </a:r>
          </a:p>
        </p:txBody>
      </p:sp>
      <p:pic>
        <p:nvPicPr>
          <p:cNvPr id="6" name="Picture 8">
            <a:extLst>
              <a:ext uri="{FF2B5EF4-FFF2-40B4-BE49-F238E27FC236}">
                <a16:creationId xmlns:a16="http://schemas.microsoft.com/office/drawing/2014/main" id="{99EFD239-EAA3-4D16-A933-B4482A22549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47343" y="4911030"/>
            <a:ext cx="1379537" cy="1389063"/>
          </a:xfrm>
          <a:prstGeom prst="rect">
            <a:avLst/>
          </a:prstGeom>
          <a:ln>
            <a:noFill/>
          </a:ln>
          <a:effectLst>
            <a:outerShdw blurRad="190500" algn="tl" rotWithShape="0">
              <a:schemeClr val="bg1">
                <a:alpha val="7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a:extLst>
              <a:ext uri="{FF2B5EF4-FFF2-40B4-BE49-F238E27FC236}">
                <a16:creationId xmlns:a16="http://schemas.microsoft.com/office/drawing/2014/main" id="{18F588A1-0307-4B6E-82C0-EFFB709F15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27951" y="4926743"/>
            <a:ext cx="1004887" cy="1276512"/>
          </a:xfrm>
          <a:prstGeom prst="rect">
            <a:avLst/>
          </a:prstGeom>
          <a:ln>
            <a:noFill/>
          </a:ln>
          <a:effectLst>
            <a:outerShdw blurRad="190500" algn="tl" rotWithShape="0">
              <a:schemeClr val="bg1">
                <a:alpha val="7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DF74F648-CA9B-4BFD-9F50-8BA01C9B9F56}"/>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324994" y="155641"/>
            <a:ext cx="4387111" cy="1783351"/>
          </a:xfrm>
          <a:prstGeom prst="rect">
            <a:avLst/>
          </a:prstGeom>
        </p:spPr>
      </p:pic>
    </p:spTree>
    <p:extLst>
      <p:ext uri="{BB962C8B-B14F-4D97-AF65-F5344CB8AC3E}">
        <p14:creationId xmlns:p14="http://schemas.microsoft.com/office/powerpoint/2010/main" val="3002782655"/>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58B368A-7C9E-3B4D-B82E-185A0A2E1EDB}"/>
              </a:ext>
            </a:extLst>
          </p:cNvPr>
          <p:cNvPicPr>
            <a:picLocks noChangeAspect="1"/>
          </p:cNvPicPr>
          <p:nvPr/>
        </p:nvPicPr>
        <p:blipFill>
          <a:blip r:embed="rId2"/>
          <a:stretch>
            <a:fillRect/>
          </a:stretch>
        </p:blipFill>
        <p:spPr>
          <a:xfrm>
            <a:off x="0" y="0"/>
            <a:ext cx="12192000" cy="6858000"/>
          </a:xfrm>
          <a:prstGeom prst="rect">
            <a:avLst/>
          </a:prstGeom>
          <a:noFill/>
        </p:spPr>
      </p:pic>
      <p:sp>
        <p:nvSpPr>
          <p:cNvPr id="13" name="TextBox 12">
            <a:extLst>
              <a:ext uri="{FF2B5EF4-FFF2-40B4-BE49-F238E27FC236}">
                <a16:creationId xmlns:a16="http://schemas.microsoft.com/office/drawing/2014/main" id="{1E06C0B3-8D0F-4442-A269-7203893C8AF7}"/>
              </a:ext>
            </a:extLst>
          </p:cNvPr>
          <p:cNvSpPr txBox="1"/>
          <p:nvPr/>
        </p:nvSpPr>
        <p:spPr>
          <a:xfrm>
            <a:off x="30841" y="3074523"/>
            <a:ext cx="7039587" cy="1077218"/>
          </a:xfrm>
          <a:prstGeom prst="rect">
            <a:avLst/>
          </a:prstGeom>
          <a:noFill/>
        </p:spPr>
        <p:txBody>
          <a:bodyPr wrap="square" rtlCol="0">
            <a:spAutoFit/>
          </a:bodyPr>
          <a:lstStyle/>
          <a:p>
            <a:r>
              <a:rPr lang="en-US" sz="3200" b="1" dirty="0">
                <a:solidFill>
                  <a:schemeClr val="bg1"/>
                </a:solidFill>
                <a:effectLst>
                  <a:outerShdw blurRad="38100" dist="38100" dir="2700000" algn="tl">
                    <a:srgbClr val="000000">
                      <a:alpha val="43137"/>
                    </a:srgbClr>
                  </a:outerShdw>
                </a:effectLst>
                <a:latin typeface="Montserrat" pitchFamily="2" charset="77"/>
              </a:rPr>
              <a:t>SUPERINTENDENCIA AUXILIAR EN INVESTIGACIONES CRIMINALES (SAIC)</a:t>
            </a:r>
          </a:p>
        </p:txBody>
      </p:sp>
      <p:pic>
        <p:nvPicPr>
          <p:cNvPr id="9" name="Picture 8"/>
          <p:cNvPicPr/>
          <p:nvPr/>
        </p:nvPicPr>
        <p:blipFill>
          <a:blip r:embed="rId3" cstate="print">
            <a:extLst>
              <a:ext uri="{28A0092B-C50C-407E-A947-70E740481C1C}">
                <a14:useLocalDpi xmlns:a14="http://schemas.microsoft.com/office/drawing/2010/main" val="0"/>
              </a:ext>
            </a:extLst>
          </a:blip>
          <a:stretch>
            <a:fillRect/>
          </a:stretch>
        </p:blipFill>
        <p:spPr>
          <a:xfrm>
            <a:off x="10625666" y="4605866"/>
            <a:ext cx="1295825" cy="1346324"/>
          </a:xfrm>
          <a:prstGeom prst="rect">
            <a:avLst/>
          </a:prstGeom>
          <a:effectLst>
            <a:reflection blurRad="6350" stA="52000" endA="300" endPos="35000" dir="5400000" sy="-100000" algn="bl" rotWithShape="0"/>
          </a:effectLst>
        </p:spPr>
      </p:pic>
      <p:pic>
        <p:nvPicPr>
          <p:cNvPr id="8" name="Picture 7"/>
          <p:cNvPicPr/>
          <p:nvPr/>
        </p:nvPicPr>
        <p:blipFill>
          <a:blip r:embed="rId4" cstate="print">
            <a:extLst>
              <a:ext uri="{28A0092B-C50C-407E-A947-70E740481C1C}">
                <a14:useLocalDpi xmlns:a14="http://schemas.microsoft.com/office/drawing/2010/main" val="0"/>
              </a:ext>
            </a:extLst>
          </a:blip>
          <a:stretch>
            <a:fillRect/>
          </a:stretch>
        </p:blipFill>
        <p:spPr>
          <a:xfrm>
            <a:off x="324994" y="155641"/>
            <a:ext cx="4387111" cy="1783351"/>
          </a:xfrm>
          <a:prstGeom prst="rect">
            <a:avLst/>
          </a:prstGeom>
        </p:spPr>
      </p:pic>
      <p:pic>
        <p:nvPicPr>
          <p:cNvPr id="12" name="Picture 64">
            <a:extLst>
              <a:ext uri="{FF2B5EF4-FFF2-40B4-BE49-F238E27FC236}">
                <a16:creationId xmlns:a16="http://schemas.microsoft.com/office/drawing/2014/main" id="{01C637F4-A68B-4F8E-8FE0-E3F3645FA19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14379" y="4605866"/>
            <a:ext cx="1474064" cy="145212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31981" y="4605867"/>
            <a:ext cx="1150147" cy="1346323"/>
          </a:xfrm>
          <a:prstGeom prst="rect">
            <a:avLst/>
          </a:prstGeom>
          <a:effectLst>
            <a:outerShdw blurRad="63500" sx="102000" sy="102000" algn="ctr" rotWithShape="0">
              <a:prstClr val="black">
                <a:alpha val="40000"/>
              </a:prstClr>
            </a:outerShdw>
            <a:reflection blurRad="6350" stA="52000" endA="300" endPos="35000" dir="5400000" sy="-100000" algn="bl" rotWithShape="0"/>
          </a:effectLst>
        </p:spPr>
      </p:pic>
    </p:spTree>
    <p:extLst>
      <p:ext uri="{BB962C8B-B14F-4D97-AF65-F5344CB8AC3E}">
        <p14:creationId xmlns:p14="http://schemas.microsoft.com/office/powerpoint/2010/main" val="3993953857"/>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8C1EA29-300F-4FD7-B807-FE76905B6379}"/>
              </a:ext>
            </a:extLst>
          </p:cNvPr>
          <p:cNvSpPr>
            <a:spLocks noGrp="1"/>
          </p:cNvSpPr>
          <p:nvPr>
            <p:ph idx="1"/>
          </p:nvPr>
        </p:nvSpPr>
        <p:spPr>
          <a:xfrm>
            <a:off x="1210734" y="1608633"/>
            <a:ext cx="10126133" cy="4682100"/>
          </a:xfrm>
        </p:spPr>
        <p:txBody>
          <a:bodyPr>
            <a:normAutofit fontScale="47500" lnSpcReduction="20000"/>
          </a:bodyPr>
          <a:lstStyle/>
          <a:p>
            <a:pPr marL="0" indent="0" algn="just">
              <a:lnSpc>
                <a:spcPct val="100000"/>
              </a:lnSpc>
              <a:spcBef>
                <a:spcPts val="0"/>
              </a:spcBef>
              <a:buNone/>
            </a:pPr>
            <a:r>
              <a:rPr lang="es-PR" sz="4400" dirty="0">
                <a:latin typeface="+mj-lt"/>
              </a:rPr>
              <a:t>Los Cuerpos de Investigaciones Criminales evaluaron e implementaron estrategias dirigidas a la radicación y convicción de casos criminales, desarrollando planes operacionales efectivos que nos permitieron alcanzar las metas establecidas</a:t>
            </a:r>
            <a:r>
              <a:rPr lang="es-ES" sz="4400" dirty="0">
                <a:latin typeface="+mj-lt"/>
              </a:rPr>
              <a:t>. En coordinación con personal del NPPR, autoridades federales y estatales</a:t>
            </a:r>
            <a:r>
              <a:rPr lang="es-PR" sz="4400" dirty="0">
                <a:latin typeface="+mj-lt"/>
              </a:rPr>
              <a:t> delinearon e integraron estrategias para hacerle frente al crimen y lograr convicciones en los Tribunales de Justicia de Puerto Rico. </a:t>
            </a:r>
            <a:endParaRPr lang="es-ES" sz="4400" dirty="0">
              <a:latin typeface="+mj-lt"/>
            </a:endParaRPr>
          </a:p>
          <a:p>
            <a:pPr marL="0" indent="0" algn="just">
              <a:lnSpc>
                <a:spcPct val="100000"/>
              </a:lnSpc>
              <a:spcBef>
                <a:spcPts val="600"/>
              </a:spcBef>
              <a:buNone/>
            </a:pPr>
            <a:r>
              <a:rPr lang="es-ES" sz="4400" dirty="0">
                <a:latin typeface="+mj-lt"/>
              </a:rPr>
              <a:t>Nuestras estrategias de trabajo no solo se encaminaron en un área en particular como son las investigaciones Criminales, sino también lograron un mayor acercamiento entre los diferentes sectores de la comunidad llevando </a:t>
            </a:r>
            <a:r>
              <a:rPr lang="es-PR" sz="4400" dirty="0">
                <a:latin typeface="+mj-lt"/>
              </a:rPr>
              <a:t>actividades de divulgación, acercamiento e interacción con las comunidades. </a:t>
            </a:r>
          </a:p>
          <a:p>
            <a:pPr marL="0" indent="0" algn="just">
              <a:buNone/>
            </a:pPr>
            <a:r>
              <a:rPr lang="es-PR" sz="4400" dirty="0">
                <a:latin typeface="+mj-lt"/>
              </a:rPr>
              <a:t>La cantidad de asesinatos registrados en 2023, unos </a:t>
            </a:r>
            <a:r>
              <a:rPr lang="es-PR" sz="4400" b="1" dirty="0">
                <a:latin typeface="+mj-lt"/>
              </a:rPr>
              <a:t>472</a:t>
            </a:r>
            <a:r>
              <a:rPr lang="es-PR" sz="4400" dirty="0">
                <a:latin typeface="+mj-lt"/>
              </a:rPr>
              <a:t>, representó la reducción más significativa </a:t>
            </a:r>
            <a:r>
              <a:rPr lang="es-PR" sz="4400" b="1" dirty="0">
                <a:latin typeface="+mj-lt"/>
              </a:rPr>
              <a:t>en los últimos 30 años</a:t>
            </a:r>
            <a:r>
              <a:rPr lang="es-PR" sz="4400" dirty="0">
                <a:latin typeface="+mj-lt"/>
              </a:rPr>
              <a:t>, con una diferencia de 112 homicidios – 20% menos – en comparación con 2022. </a:t>
            </a:r>
          </a:p>
          <a:p>
            <a:pPr marL="0" indent="0" algn="just">
              <a:buNone/>
            </a:pPr>
            <a:r>
              <a:rPr lang="es-PR" sz="4400" dirty="0">
                <a:latin typeface="+mj-lt"/>
              </a:rPr>
              <a:t>El total de delitos Tipo I, es decir, de violencia contra la persona o contra la propiedad, redujo en un 5.09 por ciento, con </a:t>
            </a:r>
            <a:r>
              <a:rPr lang="es-PR" sz="4400" b="1" dirty="0">
                <a:latin typeface="+mj-lt"/>
              </a:rPr>
              <a:t>1,041 crímenes menos que el año 2022.</a:t>
            </a:r>
            <a:endParaRPr lang="es-PR" sz="4400" dirty="0">
              <a:latin typeface="+mj-lt"/>
            </a:endParaRPr>
          </a:p>
          <a:p>
            <a:pPr marL="0" indent="0" algn="just" fontAlgn="base">
              <a:buNone/>
            </a:pPr>
            <a:r>
              <a:rPr lang="es-PR" sz="4400" dirty="0">
                <a:latin typeface="+mj-lt"/>
              </a:rPr>
              <a:t>Se registró un alza significativa de un 45% en el esclarecimientos en casos de asesinatos.</a:t>
            </a:r>
          </a:p>
          <a:p>
            <a:pPr marL="0" indent="0" algn="just" fontAlgn="base">
              <a:buNone/>
            </a:pPr>
            <a:endParaRPr lang="es-PR" sz="2100" dirty="0">
              <a:latin typeface="+mj-lt"/>
            </a:endParaRPr>
          </a:p>
          <a:p>
            <a:pPr marL="0" indent="0" algn="just">
              <a:lnSpc>
                <a:spcPct val="100000"/>
              </a:lnSpc>
              <a:spcBef>
                <a:spcPts val="0"/>
              </a:spcBef>
              <a:buNone/>
            </a:pPr>
            <a:endParaRPr lang="en-US" sz="1600" dirty="0">
              <a:latin typeface="Montserrat"/>
            </a:endParaRPr>
          </a:p>
        </p:txBody>
      </p:sp>
      <p:sp>
        <p:nvSpPr>
          <p:cNvPr id="4" name="Text Placeholder 2">
            <a:extLst>
              <a:ext uri="{FF2B5EF4-FFF2-40B4-BE49-F238E27FC236}">
                <a16:creationId xmlns:a16="http://schemas.microsoft.com/office/drawing/2014/main" id="{28233738-3F53-4F54-96A5-719DD4CCA05A}"/>
              </a:ext>
            </a:extLst>
          </p:cNvPr>
          <p:cNvSpPr txBox="1">
            <a:spLocks noGrp="1"/>
          </p:cNvSpPr>
          <p:nvPr>
            <p:ph type="title"/>
          </p:nvPr>
        </p:nvSpPr>
        <p:spPr>
          <a:xfrm>
            <a:off x="1938867" y="612480"/>
            <a:ext cx="8314266" cy="77893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PR" sz="3200" dirty="0"/>
              <a:t>SUPERINTENDENCIA AUXILIAR </a:t>
            </a:r>
            <a:br>
              <a:rPr lang="es-PR" sz="3200" dirty="0"/>
            </a:br>
            <a:r>
              <a:rPr lang="es-PR" sz="3200" dirty="0"/>
              <a:t>EN INVESTIGACIONES CRIMINALES</a:t>
            </a:r>
            <a:endParaRPr lang="en-US" sz="3200" b="1" dirty="0"/>
          </a:p>
        </p:txBody>
      </p:sp>
      <p:pic>
        <p:nvPicPr>
          <p:cNvPr id="6" name="Picture 64">
            <a:extLst>
              <a:ext uri="{FF2B5EF4-FFF2-40B4-BE49-F238E27FC236}">
                <a16:creationId xmlns:a16="http://schemas.microsoft.com/office/drawing/2014/main" id="{A4D1DA8C-7009-4CA0-81CA-84E3986B614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08379" y="378231"/>
            <a:ext cx="1028488" cy="101318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0504975"/>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10">
            <a:extLst>
              <a:ext uri="{FF2B5EF4-FFF2-40B4-BE49-F238E27FC236}">
                <a16:creationId xmlns:a16="http://schemas.microsoft.com/office/drawing/2014/main" id="{E75EAF6B-3F08-23A2-A437-39F134200D8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a:extLst>
              <a:ext uri="{FF2B5EF4-FFF2-40B4-BE49-F238E27FC236}">
                <a16:creationId xmlns:a16="http://schemas.microsoft.com/office/drawing/2014/main" id="{7A138AC2-B346-BD00-CF3B-BE230EE7EC8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6118" y="373516"/>
            <a:ext cx="3289300"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a:extLst>
              <a:ext uri="{FF2B5EF4-FFF2-40B4-BE49-F238E27FC236}">
                <a16:creationId xmlns:a16="http://schemas.microsoft.com/office/drawing/2014/main" id="{FEF34D47-216D-29D3-2B23-5DA0B9DCB1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18552" y="4872257"/>
            <a:ext cx="1188206" cy="1325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Logo&#10;&#10;Description automatically generated">
            <a:extLst>
              <a:ext uri="{FF2B5EF4-FFF2-40B4-BE49-F238E27FC236}">
                <a16:creationId xmlns:a16="http://schemas.microsoft.com/office/drawing/2014/main" id="{E43CA4F6-D581-A455-6A76-3146E745810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64819" y="4872257"/>
            <a:ext cx="1330008" cy="1347572"/>
          </a:xfrm>
          <a:prstGeom prst="rect">
            <a:avLst/>
          </a:prstGeom>
        </p:spPr>
      </p:pic>
      <p:sp>
        <p:nvSpPr>
          <p:cNvPr id="5" name="TextBox 4"/>
          <p:cNvSpPr txBox="1"/>
          <p:nvPr/>
        </p:nvSpPr>
        <p:spPr>
          <a:xfrm rot="10800000" flipV="1">
            <a:off x="67732" y="3472936"/>
            <a:ext cx="7044186" cy="1569660"/>
          </a:xfrm>
          <a:prstGeom prst="rect">
            <a:avLst/>
          </a:prstGeom>
          <a:noFill/>
        </p:spPr>
        <p:txBody>
          <a:bodyPr wrap="square" rtlCol="0">
            <a:spAutoFit/>
          </a:bodyPr>
          <a:lstStyle/>
          <a:p>
            <a:r>
              <a:rPr lang="es-PR" sz="3200" b="1" dirty="0">
                <a:solidFill>
                  <a:schemeClr val="bg1"/>
                </a:solidFill>
                <a:effectLst>
                  <a:outerShdw blurRad="38100" dist="38100" dir="2700000" algn="tl">
                    <a:srgbClr val="000000">
                      <a:alpha val="43137"/>
                    </a:srgbClr>
                  </a:outerShdw>
                </a:effectLst>
                <a:latin typeface="Montserrat" panose="00000500000000000000" pitchFamily="2" charset="0"/>
              </a:rPr>
              <a:t>Unidad de Violencia de Género</a:t>
            </a:r>
          </a:p>
          <a:p>
            <a:r>
              <a:rPr lang="es-PR" sz="3200" b="1" dirty="0">
                <a:solidFill>
                  <a:schemeClr val="bg1"/>
                </a:solidFill>
                <a:effectLst>
                  <a:outerShdw blurRad="38100" dist="38100" dir="2700000" algn="tl">
                    <a:srgbClr val="000000">
                      <a:alpha val="43137"/>
                    </a:srgbClr>
                  </a:outerShdw>
                </a:effectLst>
                <a:latin typeface="Montserrat" panose="00000500000000000000" pitchFamily="2" charset="0"/>
              </a:rPr>
              <a:t>Centro de Operaciones y Procesamiento </a:t>
            </a:r>
          </a:p>
          <a:p>
            <a:r>
              <a:rPr lang="es-PR" sz="3200" b="1" dirty="0">
                <a:solidFill>
                  <a:schemeClr val="bg1"/>
                </a:solidFill>
                <a:effectLst>
                  <a:outerShdw blurRad="38100" dist="38100" dir="2700000" algn="tl">
                    <a:srgbClr val="000000">
                      <a:alpha val="43137"/>
                    </a:srgbClr>
                  </a:outerShdw>
                </a:effectLst>
                <a:latin typeface="Montserrat" panose="00000500000000000000" pitchFamily="2" charset="0"/>
              </a:rPr>
              <a:t>de Órdenes de Protección (COPOP)</a:t>
            </a:r>
          </a:p>
        </p:txBody>
      </p:sp>
      <p:sp>
        <p:nvSpPr>
          <p:cNvPr id="11" name="Footer Placeholder 10"/>
          <p:cNvSpPr>
            <a:spLocks noGrp="1"/>
          </p:cNvSpPr>
          <p:nvPr>
            <p:ph type="ftr" sz="quarter" idx="11"/>
          </p:nvPr>
        </p:nvSpPr>
        <p:spPr/>
        <p:txBody>
          <a:bodyPr/>
          <a:lstStyle/>
          <a:p>
            <a:r>
              <a:rPr lang="es-ES"/>
              <a:t>Copyright 2024, se prohibe la reproducción total o parcial de esta presentación.</a:t>
            </a:r>
            <a:endParaRPr lang="es-PR"/>
          </a:p>
        </p:txBody>
      </p:sp>
      <p:sp>
        <p:nvSpPr>
          <p:cNvPr id="12" name="Slide Number Placeholder 11"/>
          <p:cNvSpPr>
            <a:spLocks noGrp="1"/>
          </p:cNvSpPr>
          <p:nvPr>
            <p:ph type="sldNum" sz="quarter" idx="12"/>
          </p:nvPr>
        </p:nvSpPr>
        <p:spPr/>
        <p:txBody>
          <a:bodyPr/>
          <a:lstStyle/>
          <a:p>
            <a:fld id="{B3AF5E54-B6B3-4B23-BE3C-729494B9A604}" type="slidenum">
              <a:rPr lang="es-PR" smtClean="0"/>
              <a:t>12</a:t>
            </a:fld>
            <a:endParaRPr lang="es-PR"/>
          </a:p>
        </p:txBody>
      </p:sp>
      <p:pic>
        <p:nvPicPr>
          <p:cNvPr id="14" name="Picture 13">
            <a:extLst>
              <a:ext uri="{FF2B5EF4-FFF2-40B4-BE49-F238E27FC236}">
                <a16:creationId xmlns:a16="http://schemas.microsoft.com/office/drawing/2014/main" id="{116DF4B0-DF1B-4685-B906-3DA347B5978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2924" t="14025" r="23893" b="18373"/>
          <a:stretch/>
        </p:blipFill>
        <p:spPr>
          <a:xfrm>
            <a:off x="10034194" y="60375"/>
            <a:ext cx="1167384" cy="1155592"/>
          </a:xfrm>
          <a:prstGeom prst="rect">
            <a:avLst/>
          </a:prstGeom>
        </p:spPr>
      </p:pic>
    </p:spTree>
    <p:extLst>
      <p:ext uri="{BB962C8B-B14F-4D97-AF65-F5344CB8AC3E}">
        <p14:creationId xmlns:p14="http://schemas.microsoft.com/office/powerpoint/2010/main" val="3974679634"/>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B8C3844-C900-461C-8560-95901E5B905F}"/>
              </a:ext>
            </a:extLst>
          </p:cNvPr>
          <p:cNvSpPr>
            <a:spLocks noGrp="1"/>
          </p:cNvSpPr>
          <p:nvPr>
            <p:ph idx="1"/>
          </p:nvPr>
        </p:nvSpPr>
        <p:spPr>
          <a:xfrm>
            <a:off x="1247114" y="1614358"/>
            <a:ext cx="10119360" cy="4464709"/>
          </a:xfrm>
        </p:spPr>
        <p:txBody>
          <a:bodyPr>
            <a:noAutofit/>
          </a:bodyPr>
          <a:lstStyle/>
          <a:p>
            <a:pPr marL="0" indent="0" algn="just">
              <a:lnSpc>
                <a:spcPct val="100000"/>
              </a:lnSpc>
              <a:buNone/>
            </a:pPr>
            <a:r>
              <a:rPr lang="es-ES" sz="2000" dirty="0"/>
              <a:t>Creado por disposición de la OE-13-2021, del Gobernador de Puerto Rico, </a:t>
            </a:r>
            <a:r>
              <a:rPr lang="es-ES" sz="2000" dirty="0" err="1"/>
              <a:t>Hon</a:t>
            </a:r>
            <a:r>
              <a:rPr lang="es-ES" sz="2000" dirty="0"/>
              <a:t>. Pedro R. </a:t>
            </a:r>
            <a:r>
              <a:rPr lang="es-ES" sz="2000" dirty="0" err="1"/>
              <a:t>Pierluisi</a:t>
            </a:r>
            <a:r>
              <a:rPr lang="es-ES" sz="2000" dirty="0"/>
              <a:t>, donde declaró un Estado de Emergencia ante el Aumento De Casos De Violencia De Género en Puerto Rico. </a:t>
            </a:r>
          </a:p>
          <a:p>
            <a:pPr marL="0" indent="0" algn="just">
              <a:lnSpc>
                <a:spcPct val="100000"/>
              </a:lnSpc>
              <a:buNone/>
            </a:pPr>
            <a:r>
              <a:rPr lang="es-ES" sz="2000" dirty="0"/>
              <a:t>Desde el </a:t>
            </a:r>
            <a:r>
              <a:rPr lang="es-ES" sz="2000" b="1" dirty="0"/>
              <a:t>COPOP</a:t>
            </a:r>
            <a:r>
              <a:rPr lang="es-ES" sz="2000" dirty="0"/>
              <a:t> se centraliza toda la operación relacionada con el diligenciamiento de órdenes de protección (OP) y el establecimiento de patrullaje preventivo.  </a:t>
            </a:r>
          </a:p>
          <a:p>
            <a:pPr marL="0" indent="0" algn="just">
              <a:lnSpc>
                <a:spcPct val="100000"/>
              </a:lnSpc>
              <a:buNone/>
            </a:pPr>
            <a:r>
              <a:rPr lang="es-ES" sz="2000" dirty="0"/>
              <a:t>El </a:t>
            </a:r>
            <a:r>
              <a:rPr lang="es-ES" sz="2000" b="1" dirty="0"/>
              <a:t>COPOP</a:t>
            </a:r>
            <a:r>
              <a:rPr lang="es-ES" sz="2000" dirty="0"/>
              <a:t> es el Registro Integral Digital, para cumplir con la Ley Núm. 420 de 16 de octubre de 2000, según enmendada, conocida como “Ley de Archivo Electrónico de Órdenes de Protección”, que impuso la responsabilidad de crear un archivo electrónico para incluir información sobre Órdenes de Protección solicitadas al amparo de la Ley Núm. 54 de 1989. Por lo tanto, el COPOP es el lugar autorizado para registrar una orden de protección. </a:t>
            </a:r>
          </a:p>
          <a:p>
            <a:pPr marL="0" indent="0" algn="just">
              <a:lnSpc>
                <a:spcPct val="100000"/>
              </a:lnSpc>
              <a:buNone/>
            </a:pPr>
            <a:r>
              <a:rPr lang="es-ES" sz="2000" dirty="0"/>
              <a:t>La aplicación (</a:t>
            </a:r>
            <a:r>
              <a:rPr lang="es-ES" sz="2000" i="1" dirty="0"/>
              <a:t>software</a:t>
            </a:r>
            <a:r>
              <a:rPr lang="es-ES" sz="2000" dirty="0"/>
              <a:t>)</a:t>
            </a:r>
            <a:r>
              <a:rPr lang="en-US" sz="2000" dirty="0"/>
              <a:t> del</a:t>
            </a:r>
            <a:r>
              <a:rPr lang="es-ES" sz="2000" dirty="0"/>
              <a:t> </a:t>
            </a:r>
            <a:r>
              <a:rPr lang="es-ES" sz="2000" b="1" dirty="0"/>
              <a:t>COPOP</a:t>
            </a:r>
            <a:r>
              <a:rPr lang="es-ES" sz="2000" dirty="0"/>
              <a:t>, provee herramientas para que el componente de seguridad al momento de hacer diligenciamientos lo haga de forma segura y eficaz.</a:t>
            </a:r>
            <a:endParaRPr lang="en-US" sz="2000" dirty="0"/>
          </a:p>
        </p:txBody>
      </p:sp>
      <p:sp>
        <p:nvSpPr>
          <p:cNvPr id="7" name="Title 1">
            <a:extLst>
              <a:ext uri="{FF2B5EF4-FFF2-40B4-BE49-F238E27FC236}">
                <a16:creationId xmlns:a16="http://schemas.microsoft.com/office/drawing/2014/main" id="{FECA4DA3-AF07-419F-A73C-72153AF6E839}"/>
              </a:ext>
            </a:extLst>
          </p:cNvPr>
          <p:cNvSpPr txBox="1">
            <a:spLocks/>
          </p:cNvSpPr>
          <p:nvPr/>
        </p:nvSpPr>
        <p:spPr bwMode="auto">
          <a:xfrm>
            <a:off x="2489200" y="491234"/>
            <a:ext cx="7467599" cy="993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r" rtl="0" eaLnBrk="1" fontAlgn="base" hangingPunct="1">
              <a:lnSpc>
                <a:spcPct val="90000"/>
              </a:lnSpc>
              <a:spcBef>
                <a:spcPct val="0"/>
              </a:spcBef>
              <a:spcAft>
                <a:spcPct val="0"/>
              </a:spcAft>
              <a:defRPr sz="2800" b="1" kern="1200">
                <a:solidFill>
                  <a:schemeClr val="tx1"/>
                </a:solidFill>
                <a:latin typeface="Montserrat" panose="00000500000000000000" pitchFamily="2" charset="0"/>
                <a:ea typeface="+mj-ea"/>
                <a:cs typeface="+mj-cs"/>
              </a:defRPr>
            </a:lvl1pPr>
            <a:lvl2pPr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5pPr>
            <a:lvl6pPr marL="342900"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6pPr>
            <a:lvl7pPr marL="685800"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7pPr>
            <a:lvl8pPr marL="1028700"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8pPr>
            <a:lvl9pPr marL="1371600"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9pPr>
          </a:lstStyle>
          <a:p>
            <a:pPr algn="ctr"/>
            <a:r>
              <a:rPr lang="es-PR" sz="3200" dirty="0"/>
              <a:t>Centro de Operaciones y Procesamiento </a:t>
            </a:r>
          </a:p>
          <a:p>
            <a:pPr algn="ctr"/>
            <a:r>
              <a:rPr lang="es-PR" sz="3200" dirty="0"/>
              <a:t>de Órdenes de Protección (COPOP)</a:t>
            </a:r>
          </a:p>
        </p:txBody>
      </p:sp>
      <p:pic>
        <p:nvPicPr>
          <p:cNvPr id="8" name="Picture 7">
            <a:extLst>
              <a:ext uri="{FF2B5EF4-FFF2-40B4-BE49-F238E27FC236}">
                <a16:creationId xmlns:a16="http://schemas.microsoft.com/office/drawing/2014/main" id="{73D05980-4910-4E04-BD5D-B4756D02528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2924" t="14025" r="23893" b="18373"/>
          <a:stretch/>
        </p:blipFill>
        <p:spPr>
          <a:xfrm>
            <a:off x="10259568" y="329184"/>
            <a:ext cx="1167384" cy="1155592"/>
          </a:xfrm>
          <a:prstGeom prst="rect">
            <a:avLst/>
          </a:prstGeom>
        </p:spPr>
      </p:pic>
    </p:spTree>
    <p:extLst>
      <p:ext uri="{BB962C8B-B14F-4D97-AF65-F5344CB8AC3E}">
        <p14:creationId xmlns:p14="http://schemas.microsoft.com/office/powerpoint/2010/main" val="1920572203"/>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194"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0999" y="302899"/>
            <a:ext cx="3284818" cy="133667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a:extLst>
              <a:ext uri="{FF2B5EF4-FFF2-40B4-BE49-F238E27FC236}">
                <a16:creationId xmlns:a16="http://schemas.microsoft.com/office/drawing/2014/main" id="{AA82CDCE-F82C-4FAC-B76C-40242C8E133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74343" y="4870467"/>
            <a:ext cx="1379537" cy="1389063"/>
          </a:xfrm>
          <a:prstGeom prst="rect">
            <a:avLst/>
          </a:prstGeom>
          <a:ln>
            <a:noFill/>
          </a:ln>
          <a:effectLst>
            <a:outerShdw blurRad="190500" algn="tl" rotWithShape="0">
              <a:schemeClr val="bg1">
                <a:alpha val="7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9">
            <a:extLst>
              <a:ext uri="{FF2B5EF4-FFF2-40B4-BE49-F238E27FC236}">
                <a16:creationId xmlns:a16="http://schemas.microsoft.com/office/drawing/2014/main" id="{86325B35-C2D4-43BC-822D-0BE9458AE5E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27951" y="4926743"/>
            <a:ext cx="1004887" cy="1276512"/>
          </a:xfrm>
          <a:prstGeom prst="rect">
            <a:avLst/>
          </a:prstGeom>
          <a:ln>
            <a:noFill/>
          </a:ln>
          <a:effectLst>
            <a:outerShdw blurRad="190500" algn="tl" rotWithShape="0">
              <a:schemeClr val="bg1">
                <a:alpha val="7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234700" y="3648622"/>
            <a:ext cx="4574366" cy="1200329"/>
          </a:xfrm>
          <a:prstGeom prst="rect">
            <a:avLst/>
          </a:prstGeom>
        </p:spPr>
        <p:txBody>
          <a:bodyPr wrap="square">
            <a:spAutoFit/>
          </a:bodyPr>
          <a:lstStyle/>
          <a:p>
            <a:r>
              <a:rPr lang="en-US" sz="3600" b="1" dirty="0">
                <a:solidFill>
                  <a:schemeClr val="bg1"/>
                </a:solidFill>
                <a:effectLst>
                  <a:outerShdw blurRad="38100" dist="38100" dir="2700000" algn="tl">
                    <a:srgbClr val="000000">
                      <a:alpha val="43137"/>
                    </a:srgbClr>
                  </a:outerShdw>
                </a:effectLst>
                <a:latin typeface="+mj-lt"/>
                <a:ea typeface="+mj-lt"/>
                <a:cs typeface="Arial" panose="020B0604020202020204" pitchFamily="34" charset="0"/>
              </a:rPr>
              <a:t>OFICINA DE REFORMA</a:t>
            </a:r>
            <a:endParaRPr lang="en-US" sz="3600" dirty="0">
              <a:solidFill>
                <a:schemeClr val="bg1"/>
              </a:solidFill>
              <a:effectLst>
                <a:outerShdw blurRad="38100" dist="38100" dir="2700000" algn="tl">
                  <a:srgbClr val="000000">
                    <a:alpha val="43137"/>
                  </a:srgbClr>
                </a:outerShdw>
              </a:effectLst>
              <a:latin typeface="+mj-lt"/>
              <a:cs typeface="Arial" panose="020B0604020202020204" pitchFamily="34" charset="0"/>
            </a:endParaRPr>
          </a:p>
          <a:p>
            <a:endParaRPr lang="es-PR" sz="3600" dirty="0"/>
          </a:p>
        </p:txBody>
      </p:sp>
      <p:sp>
        <p:nvSpPr>
          <p:cNvPr id="13" name="TextBox 8"/>
          <p:cNvSpPr txBox="1">
            <a:spLocks noChangeArrowheads="1"/>
          </p:cNvSpPr>
          <p:nvPr/>
        </p:nvSpPr>
        <p:spPr bwMode="auto">
          <a:xfrm>
            <a:off x="4381499" y="6400800"/>
            <a:ext cx="34290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s-ES" altLang="es-PR" sz="600" b="1" dirty="0">
                <a:solidFill>
                  <a:schemeClr val="bg2">
                    <a:lumMod val="25000"/>
                  </a:schemeClr>
                </a:solidFill>
                <a:latin typeface="+mn-lt"/>
              </a:rPr>
              <a:t>©2024NPPR. Derechos reservados, se prohíbe la reproducción.</a:t>
            </a:r>
          </a:p>
        </p:txBody>
      </p:sp>
      <p:pic>
        <p:nvPicPr>
          <p:cNvPr id="8" name="Picture 7" descr="C:\Users\ggonzalez3\Desktop\thumbnail_image001.jpg">
            <a:extLst>
              <a:ext uri="{FF2B5EF4-FFF2-40B4-BE49-F238E27FC236}">
                <a16:creationId xmlns:a16="http://schemas.microsoft.com/office/drawing/2014/main" id="{C36D8C30-39C2-44E8-876B-F97D65A08817}"/>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755716" y="127653"/>
            <a:ext cx="1387476" cy="1187820"/>
          </a:xfrm>
          <a:prstGeom prst="rect">
            <a:avLst/>
          </a:prstGeom>
          <a:noFill/>
          <a:ln>
            <a:noFill/>
          </a:ln>
        </p:spPr>
      </p:pic>
    </p:spTree>
    <p:extLst>
      <p:ext uri="{BB962C8B-B14F-4D97-AF65-F5344CB8AC3E}">
        <p14:creationId xmlns:p14="http://schemas.microsoft.com/office/powerpoint/2010/main" val="405784474"/>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7933" y="739810"/>
            <a:ext cx="6316134" cy="841340"/>
          </a:xfrm>
        </p:spPr>
        <p:txBody>
          <a:bodyPr>
            <a:normAutofit fontScale="90000"/>
          </a:bodyPr>
          <a:lstStyle/>
          <a:p>
            <a:pPr algn="ctr"/>
            <a:r>
              <a:rPr lang="es-ES_tradnl" sz="3600" dirty="0">
                <a:latin typeface="+mj-lt"/>
                <a:cs typeface="Arial" panose="020B0604020202020204" pitchFamily="34" charset="0"/>
              </a:rPr>
              <a:t>OFICINA DE REFORMA</a:t>
            </a:r>
            <a:br>
              <a:rPr lang="es-ES_tradnl" sz="3600" dirty="0">
                <a:latin typeface="+mj-lt"/>
                <a:cs typeface="Arial" panose="020B0604020202020204" pitchFamily="34" charset="0"/>
              </a:rPr>
            </a:br>
            <a:r>
              <a:rPr lang="es-ES" sz="3600" dirty="0">
                <a:latin typeface="+mj-lt"/>
                <a:cs typeface="Arial"/>
              </a:rPr>
              <a:t>ESFUERZOS REALIZADOS Y AVANCES</a:t>
            </a:r>
            <a:br>
              <a:rPr lang="es-ES_tradnl" sz="1700" dirty="0">
                <a:solidFill>
                  <a:srgbClr val="FFFFFF"/>
                </a:solidFill>
                <a:highlight>
                  <a:srgbClr val="FFFF00"/>
                </a:highlight>
                <a:latin typeface="Arial" panose="020B0604020202020204" pitchFamily="34" charset="0"/>
                <a:cs typeface="Arial" panose="020B0604020202020204" pitchFamily="34" charset="0"/>
              </a:rPr>
            </a:br>
            <a:br>
              <a:rPr lang="es-ES_tradnl" sz="1700" dirty="0">
                <a:solidFill>
                  <a:srgbClr val="FFFFFF"/>
                </a:solidFill>
                <a:latin typeface="Arial" panose="020B0604020202020204" pitchFamily="34" charset="0"/>
                <a:cs typeface="Arial" panose="020B0604020202020204" pitchFamily="34" charset="0"/>
              </a:rPr>
            </a:br>
            <a:endParaRPr lang="es-PR" sz="1700" dirty="0">
              <a:solidFill>
                <a:srgbClr val="FFFFFF"/>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06EA307A-6A76-42B0-ACC2-DF1060441996}"/>
              </a:ext>
            </a:extLst>
          </p:cNvPr>
          <p:cNvSpPr/>
          <p:nvPr/>
        </p:nvSpPr>
        <p:spPr>
          <a:xfrm>
            <a:off x="1210733" y="1581150"/>
            <a:ext cx="10152592" cy="3924151"/>
          </a:xfrm>
          <a:prstGeom prst="rect">
            <a:avLst/>
          </a:prstGeom>
        </p:spPr>
        <p:txBody>
          <a:bodyPr wrap="square" lIns="91440" tIns="45720" rIns="91440" bIns="45720" anchor="t">
            <a:spAutoFit/>
          </a:bodyPr>
          <a:lstStyle/>
          <a:p>
            <a:pPr algn="just"/>
            <a:r>
              <a:rPr lang="es-PR" sz="2400" dirty="0">
                <a:latin typeface="+mj-lt"/>
                <a:ea typeface="Times New Roman" panose="02020603050405020304" pitchFamily="18" charset="0"/>
              </a:rPr>
              <a:t>El Negociado de la Policía de Puerto Rico ha logrado avances significativos y positivos en múltiples frentes, destacando su compromiso inquebrantable con la Reforma y la mejora continua, según resaltado por la Oficina del Monitor en sus Informes números 7, 8, 9 y 10. </a:t>
            </a:r>
          </a:p>
          <a:p>
            <a:pPr algn="just">
              <a:spcBef>
                <a:spcPts val="600"/>
              </a:spcBef>
            </a:pPr>
            <a:r>
              <a:rPr lang="es-PR" sz="2400" dirty="0">
                <a:latin typeface="+mj-lt"/>
                <a:ea typeface="Times New Roman" panose="02020603050405020304" pitchFamily="18" charset="0"/>
              </a:rPr>
              <a:t>Se ha observado un marcado incremento en el cumplimiento, señalando una transformación positiva en las prácticas policiales y una responsabilidad renovada con la rendición de cuentas. Este aumento afirmativo se atribuye directamente a la culminación exitosa de diversas tareas e iniciativas, subrayando un progreso sustancial y tangible en la implementación de las reformas acordadas</a:t>
            </a:r>
            <a:r>
              <a:rPr lang="es-PR" sz="2800" dirty="0">
                <a:latin typeface="+mj-lt"/>
                <a:ea typeface="Times New Roman" panose="02020603050405020304" pitchFamily="18" charset="0"/>
              </a:rPr>
              <a:t>. </a:t>
            </a:r>
            <a:endParaRPr lang="en-US" sz="2800" dirty="0">
              <a:latin typeface="+mj-lt"/>
              <a:cs typeface="Calibri" panose="020F0502020204030204"/>
            </a:endParaRPr>
          </a:p>
        </p:txBody>
      </p:sp>
      <p:pic>
        <p:nvPicPr>
          <p:cNvPr id="6" name="Picture 5" descr="C:\Users\ggonzalez3\Desktop\thumbnail_image001.jpg">
            <a:extLst>
              <a:ext uri="{FF2B5EF4-FFF2-40B4-BE49-F238E27FC236}">
                <a16:creationId xmlns:a16="http://schemas.microsoft.com/office/drawing/2014/main" id="{792DAA03-AF8F-4208-8934-93CF4645458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20867" y="499533"/>
            <a:ext cx="1042458" cy="942940"/>
          </a:xfrm>
          <a:prstGeom prst="rect">
            <a:avLst/>
          </a:prstGeom>
          <a:noFill/>
          <a:ln>
            <a:noFill/>
          </a:ln>
        </p:spPr>
      </p:pic>
    </p:spTree>
    <p:extLst>
      <p:ext uri="{BB962C8B-B14F-4D97-AF65-F5344CB8AC3E}">
        <p14:creationId xmlns:p14="http://schemas.microsoft.com/office/powerpoint/2010/main" val="1216209591"/>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28CF9FC-34B2-4D8D-84A3-1E1B256B7969}"/>
              </a:ext>
            </a:extLst>
          </p:cNvPr>
          <p:cNvSpPr/>
          <p:nvPr/>
        </p:nvSpPr>
        <p:spPr>
          <a:xfrm>
            <a:off x="1181100" y="1480297"/>
            <a:ext cx="10191750" cy="4606389"/>
          </a:xfrm>
          <a:prstGeom prst="rect">
            <a:avLst/>
          </a:prstGeom>
        </p:spPr>
        <p:txBody>
          <a:bodyPr wrap="square" lIns="91440" tIns="45720" rIns="91440" bIns="45720" anchor="t">
            <a:spAutoFit/>
          </a:bodyPr>
          <a:lstStyle/>
          <a:p>
            <a:pPr algn="just">
              <a:spcAft>
                <a:spcPts val="800"/>
              </a:spcAft>
            </a:pPr>
            <a:r>
              <a:rPr lang="es-PR" sz="2000" dirty="0">
                <a:ea typeface="Times New Roman" panose="02020603050405020304" pitchFamily="18" charset="0"/>
                <a:cs typeface="Times New Roman"/>
              </a:rPr>
              <a:t>Se han registrado mejoras significativas en los procesos internos de auditoría y monitoreo, lo que ha fortalecido considerablemente la capacidad del Negociado para identificar y abordar incumplimientos de manera eficaz, especialmente con la implementación de paneles de gestión innovadores. Los exitosos ascensos del liderazgo ejecutivo; Inspectores, Comandantes, Tenientes Coroneles y Coroneles, junto con la promoción de más de 150 tenientes y 500 sargentos, han reforzado aún más la estructura organizacional, mejorando la Supervisión, la Administración y el liderazgo en todos las Áreas Policiacas. </a:t>
            </a:r>
          </a:p>
          <a:p>
            <a:pPr algn="just">
              <a:spcAft>
                <a:spcPts val="800"/>
              </a:spcAft>
            </a:pPr>
            <a:r>
              <a:rPr lang="es-PR" sz="2000" dirty="0">
                <a:ea typeface="Times New Roman" panose="02020603050405020304" pitchFamily="18" charset="0"/>
                <a:cs typeface="Times New Roman"/>
              </a:rPr>
              <a:t>Paralelamente, se ha registrado un progreso notable en el seguimiento y registro del Uso de Fuerza, en la presentación de formularios de consentimiento para Registros y allanamientos y en la articulación clara de la causa probable en informes de arresto. </a:t>
            </a:r>
          </a:p>
          <a:p>
            <a:pPr algn="just">
              <a:spcAft>
                <a:spcPts val="800"/>
              </a:spcAft>
            </a:pPr>
            <a:r>
              <a:rPr lang="es-PR" sz="2000" dirty="0">
                <a:ea typeface="Times New Roman" panose="02020603050405020304" pitchFamily="18" charset="0"/>
                <a:cs typeface="Times New Roman"/>
              </a:rPr>
              <a:t>La implementación de procesos garantizando la Igual Protección y el No Discrimen, centralizados en la víctima, así como la continua revisión de Políticas y Procedimientos para alinearse con las mejores prácticas policiales, demuestran el firme compromiso del Negociado con los principios éticos y legales más elevados. </a:t>
            </a:r>
            <a:endParaRPr lang="en-US" sz="2000" dirty="0">
              <a:ea typeface="Times New Roman" panose="02020603050405020304" pitchFamily="18" charset="0"/>
              <a:cs typeface="Times New Roman"/>
            </a:endParaRPr>
          </a:p>
        </p:txBody>
      </p:sp>
      <p:sp>
        <p:nvSpPr>
          <p:cNvPr id="5" name="Title 1">
            <a:extLst>
              <a:ext uri="{FF2B5EF4-FFF2-40B4-BE49-F238E27FC236}">
                <a16:creationId xmlns:a16="http://schemas.microsoft.com/office/drawing/2014/main" id="{BEE03605-4E8C-4FF3-B7F1-567FF4787C61}"/>
              </a:ext>
            </a:extLst>
          </p:cNvPr>
          <p:cNvSpPr>
            <a:spLocks noGrp="1"/>
          </p:cNvSpPr>
          <p:nvPr>
            <p:ph type="title"/>
          </p:nvPr>
        </p:nvSpPr>
        <p:spPr>
          <a:xfrm>
            <a:off x="2484038" y="204998"/>
            <a:ext cx="7421963" cy="1302894"/>
          </a:xfrm>
        </p:spPr>
        <p:txBody>
          <a:bodyPr>
            <a:normAutofit fontScale="90000"/>
          </a:bodyPr>
          <a:lstStyle/>
          <a:p>
            <a:pPr algn="ctr"/>
            <a:br>
              <a:rPr lang="es-ES_tradnl" sz="1700" dirty="0">
                <a:solidFill>
                  <a:srgbClr val="FFFFFF"/>
                </a:solidFill>
                <a:latin typeface="Arial" panose="020B0604020202020204" pitchFamily="34" charset="0"/>
                <a:cs typeface="Arial" panose="020B0604020202020204" pitchFamily="34" charset="0"/>
              </a:rPr>
            </a:br>
            <a:r>
              <a:rPr lang="es-ES_tradnl" sz="3600" dirty="0">
                <a:solidFill>
                  <a:srgbClr val="FFFFFF"/>
                </a:solidFill>
                <a:latin typeface="Arial" panose="020B0604020202020204" pitchFamily="34" charset="0"/>
                <a:cs typeface="Arial" panose="020B0604020202020204" pitchFamily="34" charset="0"/>
              </a:rPr>
              <a:t>Adquisición y distribución de Armas</a:t>
            </a:r>
            <a:br>
              <a:rPr lang="es-ES_tradnl" sz="1700" dirty="0">
                <a:solidFill>
                  <a:srgbClr val="FFFFFF"/>
                </a:solidFill>
                <a:highlight>
                  <a:srgbClr val="FFFF00"/>
                </a:highlight>
                <a:latin typeface="Arial" panose="020B0604020202020204" pitchFamily="34" charset="0"/>
                <a:cs typeface="Arial" panose="020B0604020202020204" pitchFamily="34" charset="0"/>
              </a:rPr>
            </a:br>
            <a:br>
              <a:rPr lang="es-ES_tradnl" sz="1700" dirty="0">
                <a:solidFill>
                  <a:srgbClr val="FFFFFF"/>
                </a:solidFill>
                <a:latin typeface="Arial" panose="020B0604020202020204" pitchFamily="34" charset="0"/>
                <a:cs typeface="Arial" panose="020B0604020202020204" pitchFamily="34" charset="0"/>
              </a:rPr>
            </a:br>
            <a:endParaRPr lang="es-PR" sz="1700" dirty="0">
              <a:solidFill>
                <a:srgbClr val="FFFFFF"/>
              </a:solidFill>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12535357-BF0E-4DE9-840E-16DF1A79B4CA}"/>
              </a:ext>
            </a:extLst>
          </p:cNvPr>
          <p:cNvSpPr txBox="1">
            <a:spLocks/>
          </p:cNvSpPr>
          <p:nvPr/>
        </p:nvSpPr>
        <p:spPr bwMode="auto">
          <a:xfrm>
            <a:off x="2113557" y="602387"/>
            <a:ext cx="7964886" cy="87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25000" lnSpcReduction="20000"/>
          </a:bodyPr>
          <a:lstStyle>
            <a:lvl1pPr algn="r" rtl="0" eaLnBrk="1" fontAlgn="base" hangingPunct="1">
              <a:lnSpc>
                <a:spcPct val="90000"/>
              </a:lnSpc>
              <a:spcBef>
                <a:spcPct val="0"/>
              </a:spcBef>
              <a:spcAft>
                <a:spcPct val="0"/>
              </a:spcAft>
              <a:defRPr sz="2800" b="1" kern="1200">
                <a:solidFill>
                  <a:schemeClr val="tx1"/>
                </a:solidFill>
                <a:latin typeface="Montserrat" panose="00000500000000000000" pitchFamily="2" charset="0"/>
                <a:ea typeface="+mj-ea"/>
                <a:cs typeface="+mj-cs"/>
              </a:defRPr>
            </a:lvl1pPr>
            <a:lvl2pPr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5pPr>
            <a:lvl6pPr marL="342900"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6pPr>
            <a:lvl7pPr marL="685800"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7pPr>
            <a:lvl8pPr marL="1028700"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8pPr>
            <a:lvl9pPr marL="1371600"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9pPr>
          </a:lstStyle>
          <a:p>
            <a:pPr algn="ctr"/>
            <a:br>
              <a:rPr lang="es-ES_tradnl" sz="1700" dirty="0">
                <a:solidFill>
                  <a:srgbClr val="FFFFFF"/>
                </a:solidFill>
                <a:latin typeface="+mn-lt"/>
                <a:cs typeface="Arial" panose="020B0604020202020204" pitchFamily="34" charset="0"/>
              </a:rPr>
            </a:br>
            <a:r>
              <a:rPr lang="es-ES_tradnl" sz="12800" dirty="0">
                <a:latin typeface="+mn-lt"/>
                <a:cs typeface="Arial" panose="020B0604020202020204" pitchFamily="34" charset="0"/>
              </a:rPr>
              <a:t>OFICINA DE REFORMA</a:t>
            </a:r>
            <a:br>
              <a:rPr lang="es-ES_tradnl" sz="12800" dirty="0">
                <a:latin typeface="+mn-lt"/>
                <a:cs typeface="Arial" panose="020B0604020202020204" pitchFamily="34" charset="0"/>
              </a:rPr>
            </a:br>
            <a:r>
              <a:rPr lang="es-ES" sz="12800" dirty="0">
                <a:latin typeface="+mn-lt"/>
                <a:cs typeface="Arial"/>
              </a:rPr>
              <a:t>ESFUERZOS REALIZADOS Y AVANCES</a:t>
            </a:r>
            <a:br>
              <a:rPr lang="es-ES_tradnl" sz="1700" dirty="0">
                <a:solidFill>
                  <a:srgbClr val="FFFFFF"/>
                </a:solidFill>
                <a:highlight>
                  <a:srgbClr val="FFFF00"/>
                </a:highlight>
                <a:latin typeface="Arial" panose="020B0604020202020204" pitchFamily="34" charset="0"/>
                <a:cs typeface="Arial" panose="020B0604020202020204" pitchFamily="34" charset="0"/>
              </a:rPr>
            </a:br>
            <a:br>
              <a:rPr lang="es-ES_tradnl" sz="1700" dirty="0">
                <a:solidFill>
                  <a:srgbClr val="FFFFFF"/>
                </a:solidFill>
                <a:latin typeface="Arial" panose="020B0604020202020204" pitchFamily="34" charset="0"/>
                <a:cs typeface="Arial" panose="020B0604020202020204" pitchFamily="34" charset="0"/>
              </a:rPr>
            </a:br>
            <a:endParaRPr lang="es-PR" sz="1700" dirty="0">
              <a:solidFill>
                <a:srgbClr val="FFFFFF"/>
              </a:solidFill>
              <a:latin typeface="Arial" panose="020B0604020202020204" pitchFamily="34" charset="0"/>
              <a:cs typeface="Arial" panose="020B0604020202020204" pitchFamily="34" charset="0"/>
            </a:endParaRPr>
          </a:p>
        </p:txBody>
      </p:sp>
      <p:pic>
        <p:nvPicPr>
          <p:cNvPr id="7" name="Picture 6" descr="C:\Users\ggonzalez3\Desktop\thumbnail_image001.jpg">
            <a:extLst>
              <a:ext uri="{FF2B5EF4-FFF2-40B4-BE49-F238E27FC236}">
                <a16:creationId xmlns:a16="http://schemas.microsoft.com/office/drawing/2014/main" id="{E494CF63-D3C7-48CC-ADAF-D5098D3046F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20867" y="499533"/>
            <a:ext cx="1042458" cy="942940"/>
          </a:xfrm>
          <a:prstGeom prst="rect">
            <a:avLst/>
          </a:prstGeom>
          <a:noFill/>
          <a:ln>
            <a:noFill/>
          </a:ln>
        </p:spPr>
      </p:pic>
    </p:spTree>
    <p:extLst>
      <p:ext uri="{BB962C8B-B14F-4D97-AF65-F5344CB8AC3E}">
        <p14:creationId xmlns:p14="http://schemas.microsoft.com/office/powerpoint/2010/main" val="1493797936"/>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194"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0999" y="302899"/>
            <a:ext cx="3284818" cy="133667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a:extLst>
              <a:ext uri="{FF2B5EF4-FFF2-40B4-BE49-F238E27FC236}">
                <a16:creationId xmlns:a16="http://schemas.microsoft.com/office/drawing/2014/main" id="{AA82CDCE-F82C-4FAC-B76C-40242C8E133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89010" y="4814192"/>
            <a:ext cx="1379537" cy="1389063"/>
          </a:xfrm>
          <a:prstGeom prst="rect">
            <a:avLst/>
          </a:prstGeom>
          <a:ln>
            <a:noFill/>
          </a:ln>
          <a:effectLst>
            <a:outerShdw blurRad="190500" algn="tl" rotWithShape="0">
              <a:schemeClr val="bg1">
                <a:alpha val="7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9">
            <a:extLst>
              <a:ext uri="{FF2B5EF4-FFF2-40B4-BE49-F238E27FC236}">
                <a16:creationId xmlns:a16="http://schemas.microsoft.com/office/drawing/2014/main" id="{86325B35-C2D4-43BC-822D-0BE9458AE5E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21005" y="4814192"/>
            <a:ext cx="1004887" cy="1276512"/>
          </a:xfrm>
          <a:prstGeom prst="rect">
            <a:avLst/>
          </a:prstGeom>
          <a:ln>
            <a:noFill/>
          </a:ln>
          <a:effectLst>
            <a:outerShdw blurRad="190500" algn="tl" rotWithShape="0">
              <a:schemeClr val="bg1">
                <a:alpha val="7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1" y="2540627"/>
            <a:ext cx="6997943" cy="2308324"/>
          </a:xfrm>
          <a:prstGeom prst="rect">
            <a:avLst/>
          </a:prstGeom>
        </p:spPr>
        <p:txBody>
          <a:bodyPr wrap="square">
            <a:spAutoFit/>
          </a:bodyPr>
          <a:lstStyle/>
          <a:p>
            <a:endParaRPr lang="en-US" sz="3600" b="1" dirty="0">
              <a:solidFill>
                <a:schemeClr val="bg1"/>
              </a:solidFill>
              <a:effectLst>
                <a:outerShdw blurRad="38100" dist="38100" dir="2700000" algn="tl">
                  <a:srgbClr val="000000">
                    <a:alpha val="43137"/>
                  </a:srgbClr>
                </a:outerShdw>
              </a:effectLst>
              <a:latin typeface="Montserrat" panose="00000500000000000000" pitchFamily="2" charset="0"/>
            </a:endParaRPr>
          </a:p>
          <a:p>
            <a:r>
              <a:rPr lang="en-US" sz="3600" b="1" dirty="0" err="1">
                <a:solidFill>
                  <a:schemeClr val="bg1"/>
                </a:solidFill>
                <a:effectLst>
                  <a:outerShdw blurRad="38100" dist="38100" dir="2700000" algn="tl">
                    <a:srgbClr val="000000">
                      <a:alpha val="43137"/>
                    </a:srgbClr>
                  </a:outerShdw>
                </a:effectLst>
                <a:latin typeface="Montserrat" panose="00000500000000000000" pitchFamily="2" charset="0"/>
              </a:rPr>
              <a:t>Superintendencia</a:t>
            </a:r>
            <a:r>
              <a:rPr lang="en-US" sz="3600" b="1" dirty="0">
                <a:solidFill>
                  <a:schemeClr val="bg1"/>
                </a:solidFill>
                <a:effectLst>
                  <a:outerShdw blurRad="38100" dist="38100" dir="2700000" algn="tl">
                    <a:srgbClr val="000000">
                      <a:alpha val="43137"/>
                    </a:srgbClr>
                  </a:outerShdw>
                </a:effectLst>
                <a:latin typeface="Montserrat" panose="00000500000000000000" pitchFamily="2" charset="0"/>
              </a:rPr>
              <a:t> </a:t>
            </a:r>
            <a:r>
              <a:rPr lang="en-US" sz="3600" b="1" dirty="0" err="1">
                <a:solidFill>
                  <a:schemeClr val="bg1"/>
                </a:solidFill>
                <a:effectLst>
                  <a:outerShdw blurRad="38100" dist="38100" dir="2700000" algn="tl">
                    <a:srgbClr val="000000">
                      <a:alpha val="43137"/>
                    </a:srgbClr>
                  </a:outerShdw>
                </a:effectLst>
                <a:latin typeface="Montserrat" panose="00000500000000000000" pitchFamily="2" charset="0"/>
              </a:rPr>
              <a:t>Auxiliar</a:t>
            </a:r>
            <a:r>
              <a:rPr lang="en-US" sz="3600" b="1" dirty="0">
                <a:solidFill>
                  <a:schemeClr val="bg1"/>
                </a:solidFill>
                <a:effectLst>
                  <a:outerShdw blurRad="38100" dist="38100" dir="2700000" algn="tl">
                    <a:srgbClr val="000000">
                      <a:alpha val="43137"/>
                    </a:srgbClr>
                  </a:outerShdw>
                </a:effectLst>
                <a:latin typeface="Montserrat" panose="00000500000000000000" pitchFamily="2" charset="0"/>
              </a:rPr>
              <a:t> </a:t>
            </a:r>
            <a:r>
              <a:rPr lang="en-US" sz="3600" b="1" dirty="0" err="1">
                <a:solidFill>
                  <a:schemeClr val="bg1"/>
                </a:solidFill>
                <a:effectLst>
                  <a:outerShdw blurRad="38100" dist="38100" dir="2700000" algn="tl">
                    <a:srgbClr val="000000">
                      <a:alpha val="43137"/>
                    </a:srgbClr>
                  </a:outerShdw>
                </a:effectLst>
                <a:latin typeface="Montserrat" panose="00000500000000000000" pitchFamily="2" charset="0"/>
              </a:rPr>
              <a:t>en</a:t>
            </a:r>
            <a:r>
              <a:rPr lang="en-US" sz="3600" b="1" dirty="0">
                <a:solidFill>
                  <a:schemeClr val="bg1"/>
                </a:solidFill>
                <a:effectLst>
                  <a:outerShdw blurRad="38100" dist="38100" dir="2700000" algn="tl">
                    <a:srgbClr val="000000">
                      <a:alpha val="43137"/>
                    </a:srgbClr>
                  </a:outerShdw>
                </a:effectLst>
                <a:latin typeface="Montserrat" panose="00000500000000000000" pitchFamily="2" charset="0"/>
              </a:rPr>
              <a:t> </a:t>
            </a:r>
          </a:p>
          <a:p>
            <a:r>
              <a:rPr lang="en-US" sz="3600" b="1" dirty="0" err="1">
                <a:solidFill>
                  <a:schemeClr val="bg1"/>
                </a:solidFill>
                <a:effectLst>
                  <a:outerShdw blurRad="38100" dist="38100" dir="2700000" algn="tl">
                    <a:srgbClr val="000000">
                      <a:alpha val="43137"/>
                    </a:srgbClr>
                  </a:outerShdw>
                </a:effectLst>
                <a:latin typeface="Montserrat" panose="00000500000000000000" pitchFamily="2" charset="0"/>
              </a:rPr>
              <a:t>Responsabilidad</a:t>
            </a:r>
            <a:r>
              <a:rPr lang="en-US" sz="3600" b="1" dirty="0">
                <a:solidFill>
                  <a:schemeClr val="bg1"/>
                </a:solidFill>
                <a:effectLst>
                  <a:outerShdw blurRad="38100" dist="38100" dir="2700000" algn="tl">
                    <a:srgbClr val="000000">
                      <a:alpha val="43137"/>
                    </a:srgbClr>
                  </a:outerShdw>
                </a:effectLst>
                <a:latin typeface="Montserrat" panose="00000500000000000000" pitchFamily="2" charset="0"/>
              </a:rPr>
              <a:t> </a:t>
            </a:r>
            <a:r>
              <a:rPr lang="en-US" sz="3600" b="1" dirty="0" err="1">
                <a:solidFill>
                  <a:schemeClr val="bg1"/>
                </a:solidFill>
                <a:effectLst>
                  <a:outerShdw blurRad="38100" dist="38100" dir="2700000" algn="tl">
                    <a:srgbClr val="000000">
                      <a:alpha val="43137"/>
                    </a:srgbClr>
                  </a:outerShdw>
                </a:effectLst>
                <a:latin typeface="Montserrat" panose="00000500000000000000" pitchFamily="2" charset="0"/>
              </a:rPr>
              <a:t>Profesional</a:t>
            </a:r>
            <a:r>
              <a:rPr lang="en-US" sz="3600" b="1" dirty="0">
                <a:solidFill>
                  <a:schemeClr val="bg1"/>
                </a:solidFill>
                <a:effectLst>
                  <a:outerShdw blurRad="38100" dist="38100" dir="2700000" algn="tl">
                    <a:srgbClr val="000000">
                      <a:alpha val="43137"/>
                    </a:srgbClr>
                  </a:outerShdw>
                </a:effectLst>
                <a:latin typeface="Montserrat" panose="00000500000000000000" pitchFamily="2" charset="0"/>
              </a:rPr>
              <a:t> (SARP)</a:t>
            </a:r>
          </a:p>
          <a:p>
            <a:endParaRPr lang="en-US" sz="3600" b="1" dirty="0">
              <a:solidFill>
                <a:schemeClr val="bg1"/>
              </a:solidFill>
              <a:effectLst>
                <a:outerShdw blurRad="38100" dist="38100" dir="2700000" algn="tl">
                  <a:srgbClr val="000000">
                    <a:alpha val="43137"/>
                  </a:srgbClr>
                </a:outerShdw>
              </a:effectLst>
              <a:latin typeface="Montserrat" panose="00000500000000000000" pitchFamily="2" charset="0"/>
            </a:endParaRPr>
          </a:p>
        </p:txBody>
      </p:sp>
      <p:sp>
        <p:nvSpPr>
          <p:cNvPr id="13" name="TextBox 8"/>
          <p:cNvSpPr txBox="1">
            <a:spLocks noChangeArrowheads="1"/>
          </p:cNvSpPr>
          <p:nvPr/>
        </p:nvSpPr>
        <p:spPr bwMode="auto">
          <a:xfrm>
            <a:off x="4381499" y="6400800"/>
            <a:ext cx="34290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s-ES" altLang="es-PR" sz="600" b="1" dirty="0">
                <a:solidFill>
                  <a:schemeClr val="bg2">
                    <a:lumMod val="25000"/>
                  </a:schemeClr>
                </a:solidFill>
                <a:latin typeface="+mn-lt"/>
              </a:rPr>
              <a:t>©2024NPPR. Derechos reservados, se prohíbe la reproducción.</a:t>
            </a:r>
          </a:p>
        </p:txBody>
      </p:sp>
      <p:pic>
        <p:nvPicPr>
          <p:cNvPr id="8" name="Picture 16">
            <a:extLst>
              <a:ext uri="{FF2B5EF4-FFF2-40B4-BE49-F238E27FC236}">
                <a16:creationId xmlns:a16="http://schemas.microsoft.com/office/drawing/2014/main" id="{7AF7B5F8-F01B-4381-9457-FA03D260042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378351" y="4814192"/>
            <a:ext cx="1322582" cy="127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8208880"/>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C01FB-7873-41DA-A6F5-CB413A251DEE}"/>
              </a:ext>
            </a:extLst>
          </p:cNvPr>
          <p:cNvSpPr>
            <a:spLocks noGrp="1"/>
          </p:cNvSpPr>
          <p:nvPr>
            <p:ph type="title"/>
          </p:nvPr>
        </p:nvSpPr>
        <p:spPr>
          <a:xfrm>
            <a:off x="3234268" y="417609"/>
            <a:ext cx="5435734" cy="1325563"/>
          </a:xfrm>
        </p:spPr>
        <p:txBody>
          <a:bodyPr>
            <a:normAutofit fontScale="90000"/>
          </a:bodyPr>
          <a:lstStyle/>
          <a:p>
            <a:pPr algn="ctr"/>
            <a:r>
              <a:rPr lang="es-PR" sz="3200" dirty="0"/>
              <a:t>SUPERINTENDENCIA AUXILIAR EN </a:t>
            </a:r>
            <a:br>
              <a:rPr lang="es-PR" sz="3200" dirty="0"/>
            </a:br>
            <a:r>
              <a:rPr lang="es-PR" sz="3200" dirty="0"/>
              <a:t>RESPONSABILIDAD PROFESIONAL</a:t>
            </a:r>
            <a:endParaRPr lang="en-US" sz="3200" dirty="0"/>
          </a:p>
        </p:txBody>
      </p:sp>
      <p:sp>
        <p:nvSpPr>
          <p:cNvPr id="4" name="Footer Placeholder 3">
            <a:extLst>
              <a:ext uri="{FF2B5EF4-FFF2-40B4-BE49-F238E27FC236}">
                <a16:creationId xmlns:a16="http://schemas.microsoft.com/office/drawing/2014/main" id="{477F47B6-C1B6-45A3-94DB-A4E3B6F00442}"/>
              </a:ext>
            </a:extLst>
          </p:cNvPr>
          <p:cNvSpPr>
            <a:spLocks noGrp="1"/>
          </p:cNvSpPr>
          <p:nvPr>
            <p:ph type="ftr" sz="quarter" idx="11"/>
          </p:nvPr>
        </p:nvSpPr>
        <p:spPr/>
        <p:txBody>
          <a:bodyPr/>
          <a:lstStyle/>
          <a:p>
            <a:r>
              <a:rPr lang="en-US" dirty="0"/>
              <a:t>P.   G. </a:t>
            </a:r>
          </a:p>
        </p:txBody>
      </p:sp>
      <p:graphicFrame>
        <p:nvGraphicFramePr>
          <p:cNvPr id="6" name="Chart 5">
            <a:extLst>
              <a:ext uri="{FF2B5EF4-FFF2-40B4-BE49-F238E27FC236}">
                <a16:creationId xmlns:a16="http://schemas.microsoft.com/office/drawing/2014/main" id="{4226777D-4D5E-4CB6-B3E6-E0649FAFAFB6}"/>
              </a:ext>
            </a:extLst>
          </p:cNvPr>
          <p:cNvGraphicFramePr/>
          <p:nvPr>
            <p:extLst/>
          </p:nvPr>
        </p:nvGraphicFramePr>
        <p:xfrm>
          <a:off x="6434441" y="1574993"/>
          <a:ext cx="4966172" cy="353084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id="{E4813AB5-5B09-409E-91AE-B37538D2BD54}"/>
              </a:ext>
            </a:extLst>
          </p:cNvPr>
          <p:cNvGraphicFramePr/>
          <p:nvPr>
            <p:extLst>
              <p:ext uri="{D42A27DB-BD31-4B8C-83A1-F6EECF244321}">
                <p14:modId xmlns:p14="http://schemas.microsoft.com/office/powerpoint/2010/main" val="618721208"/>
              </p:ext>
            </p:extLst>
          </p:nvPr>
        </p:nvGraphicFramePr>
        <p:xfrm>
          <a:off x="6028267" y="1614568"/>
          <a:ext cx="5519698" cy="4508260"/>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a:extLst>
              <a:ext uri="{FF2B5EF4-FFF2-40B4-BE49-F238E27FC236}">
                <a16:creationId xmlns:a16="http://schemas.microsoft.com/office/drawing/2014/main" id="{E9538FA8-CD2F-477D-9D82-E9EF73A1FCFA}"/>
              </a:ext>
            </a:extLst>
          </p:cNvPr>
          <p:cNvSpPr/>
          <p:nvPr/>
        </p:nvSpPr>
        <p:spPr>
          <a:xfrm>
            <a:off x="1158225" y="1650039"/>
            <a:ext cx="5586290" cy="4666021"/>
          </a:xfrm>
          <a:prstGeom prst="rect">
            <a:avLst/>
          </a:prstGeom>
        </p:spPr>
        <p:txBody>
          <a:bodyPr wrap="square">
            <a:spAutoFit/>
          </a:bodyPr>
          <a:lstStyle/>
          <a:p>
            <a:pPr algn="just"/>
            <a:endParaRPr lang="es-PR" sz="2000" dirty="0">
              <a:latin typeface="Montserrat" panose="00000500000000000000" pitchFamily="2" charset="0"/>
            </a:endParaRPr>
          </a:p>
          <a:p>
            <a:pPr lvl="0" algn="just">
              <a:spcBef>
                <a:spcPts val="600"/>
              </a:spcBef>
              <a:spcAft>
                <a:spcPts val="600"/>
              </a:spcAft>
            </a:pPr>
            <a:r>
              <a:rPr lang="es-PR" sz="2400" dirty="0">
                <a:latin typeface="Montserrat" panose="00000500000000000000" pitchFamily="2" charset="0"/>
              </a:rPr>
              <a:t>La Superintendencia Auxiliar en Responsabilidad Profesional tiene la misión de asegurarse que todas las alegaciones de conducta impropia sean recibidas e investigadas de manera diligente, exhaustiva, justa e imparcial, ya sea de carácter administrativo o criminal; Restableciendo la confianza de los ciudadanos en los MNPPR.</a:t>
            </a:r>
            <a:r>
              <a:rPr lang="es-PR" sz="2000" b="1" dirty="0">
                <a:latin typeface="Montserrat" panose="00000500000000000000" pitchFamily="2" charset="0"/>
              </a:rPr>
              <a:t> </a:t>
            </a:r>
          </a:p>
          <a:p>
            <a:pPr algn="just">
              <a:lnSpc>
                <a:spcPct val="150000"/>
              </a:lnSpc>
            </a:pPr>
            <a:endParaRPr lang="es-PR" dirty="0">
              <a:latin typeface="Montserrat" panose="00000500000000000000" pitchFamily="2" charset="0"/>
            </a:endParaRPr>
          </a:p>
          <a:p>
            <a:pPr algn="just">
              <a:lnSpc>
                <a:spcPct val="150000"/>
              </a:lnSpc>
            </a:pPr>
            <a:endParaRPr lang="es-PR" dirty="0">
              <a:latin typeface="Montserrat" panose="00000500000000000000" pitchFamily="2" charset="0"/>
            </a:endParaRPr>
          </a:p>
        </p:txBody>
      </p:sp>
      <p:pic>
        <p:nvPicPr>
          <p:cNvPr id="9" name="Picture 16">
            <a:extLst>
              <a:ext uri="{FF2B5EF4-FFF2-40B4-BE49-F238E27FC236}">
                <a16:creationId xmlns:a16="http://schemas.microsoft.com/office/drawing/2014/main" id="{BDD61C53-3917-41D2-A3C5-9A96E9F56E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21220" y="529954"/>
            <a:ext cx="1279393" cy="886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6848346"/>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58B368A-7C9E-3B4D-B82E-185A0A2E1EDB}"/>
              </a:ext>
            </a:extLst>
          </p:cNvPr>
          <p:cNvPicPr>
            <a:picLocks noChangeAspect="1"/>
          </p:cNvPicPr>
          <p:nvPr/>
        </p:nvPicPr>
        <p:blipFill>
          <a:blip r:embed="rId2"/>
          <a:stretch>
            <a:fillRect/>
          </a:stretch>
        </p:blipFill>
        <p:spPr>
          <a:xfrm>
            <a:off x="0" y="0"/>
            <a:ext cx="12192000" cy="6858000"/>
          </a:xfrm>
          <a:prstGeom prst="rect">
            <a:avLst/>
          </a:prstGeom>
          <a:noFill/>
        </p:spPr>
      </p:pic>
      <p:sp>
        <p:nvSpPr>
          <p:cNvPr id="13" name="TextBox 12">
            <a:extLst>
              <a:ext uri="{FF2B5EF4-FFF2-40B4-BE49-F238E27FC236}">
                <a16:creationId xmlns:a16="http://schemas.microsoft.com/office/drawing/2014/main" id="{1E06C0B3-8D0F-4442-A269-7203893C8AF7}"/>
              </a:ext>
            </a:extLst>
          </p:cNvPr>
          <p:cNvSpPr txBox="1"/>
          <p:nvPr/>
        </p:nvSpPr>
        <p:spPr>
          <a:xfrm>
            <a:off x="132704" y="3321278"/>
            <a:ext cx="6623696" cy="1569660"/>
          </a:xfrm>
          <a:prstGeom prst="rect">
            <a:avLst/>
          </a:prstGeom>
          <a:noFill/>
        </p:spPr>
        <p:txBody>
          <a:bodyPr wrap="square" rtlCol="0">
            <a:spAutoFit/>
          </a:bodyPr>
          <a:lstStyle/>
          <a:p>
            <a:r>
              <a:rPr lang="en-US" sz="3200" b="1" dirty="0">
                <a:solidFill>
                  <a:schemeClr val="bg1"/>
                </a:solidFill>
                <a:effectLst>
                  <a:outerShdw blurRad="38100" dist="38100" dir="2700000" algn="tl">
                    <a:srgbClr val="000000">
                      <a:alpha val="43137"/>
                    </a:srgbClr>
                  </a:outerShdw>
                </a:effectLst>
                <a:latin typeface="Montserrat" pitchFamily="2" charset="77"/>
              </a:rPr>
              <a:t>SUPERINTENDENCIA AUXILIAR </a:t>
            </a:r>
          </a:p>
          <a:p>
            <a:r>
              <a:rPr lang="en-US" sz="3200" b="1" dirty="0">
                <a:solidFill>
                  <a:schemeClr val="bg1"/>
                </a:solidFill>
                <a:effectLst>
                  <a:outerShdw blurRad="38100" dist="38100" dir="2700000" algn="tl">
                    <a:srgbClr val="000000">
                      <a:alpha val="43137"/>
                    </a:srgbClr>
                  </a:outerShdw>
                </a:effectLst>
                <a:latin typeface="Montserrat" pitchFamily="2" charset="77"/>
              </a:rPr>
              <a:t>EN OPERACIONES DE CAMPO (SAOC)</a:t>
            </a:r>
          </a:p>
          <a:p>
            <a:endParaRPr lang="en-US" sz="3200" b="1" dirty="0">
              <a:solidFill>
                <a:schemeClr val="bg1"/>
              </a:solidFill>
              <a:effectLst>
                <a:outerShdw blurRad="38100" dist="38100" dir="2700000" algn="tl">
                  <a:srgbClr val="000000">
                    <a:alpha val="43137"/>
                  </a:srgbClr>
                </a:outerShdw>
              </a:effectLst>
              <a:latin typeface="Montserrat" pitchFamily="2" charset="77"/>
            </a:endParaRPr>
          </a:p>
        </p:txBody>
      </p:sp>
      <p:pic>
        <p:nvPicPr>
          <p:cNvPr id="9" name="Picture 8"/>
          <p:cNvPicPr/>
          <p:nvPr/>
        </p:nvPicPr>
        <p:blipFill>
          <a:blip r:embed="rId3" cstate="print">
            <a:extLst>
              <a:ext uri="{28A0092B-C50C-407E-A947-70E740481C1C}">
                <a14:useLocalDpi xmlns:a14="http://schemas.microsoft.com/office/drawing/2010/main" val="0"/>
              </a:ext>
            </a:extLst>
          </a:blip>
          <a:stretch>
            <a:fillRect/>
          </a:stretch>
        </p:blipFill>
        <p:spPr>
          <a:xfrm>
            <a:off x="10625666" y="4605866"/>
            <a:ext cx="1295825" cy="1346324"/>
          </a:xfrm>
          <a:prstGeom prst="rect">
            <a:avLst/>
          </a:prstGeom>
          <a:effectLst>
            <a:reflection blurRad="6350" stA="52000" endA="300" endPos="35000" dir="5400000" sy="-100000" algn="bl" rotWithShape="0"/>
          </a:effectLst>
        </p:spPr>
      </p:pic>
      <p:pic>
        <p:nvPicPr>
          <p:cNvPr id="8" name="Picture 7"/>
          <p:cNvPicPr/>
          <p:nvPr/>
        </p:nvPicPr>
        <p:blipFill>
          <a:blip r:embed="rId4" cstate="print">
            <a:extLst>
              <a:ext uri="{28A0092B-C50C-407E-A947-70E740481C1C}">
                <a14:useLocalDpi xmlns:a14="http://schemas.microsoft.com/office/drawing/2010/main" val="0"/>
              </a:ext>
            </a:extLst>
          </a:blip>
          <a:stretch>
            <a:fillRect/>
          </a:stretch>
        </p:blipFill>
        <p:spPr>
          <a:xfrm>
            <a:off x="324994" y="155641"/>
            <a:ext cx="4387111" cy="1783351"/>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31981" y="4605867"/>
            <a:ext cx="1150147" cy="1346323"/>
          </a:xfrm>
          <a:prstGeom prst="rect">
            <a:avLst/>
          </a:prstGeom>
          <a:effectLst>
            <a:outerShdw blurRad="63500" sx="102000" sy="102000" algn="ctr" rotWithShape="0">
              <a:prstClr val="black">
                <a:alpha val="40000"/>
              </a:prstClr>
            </a:outerShdw>
            <a:reflection blurRad="6350" stA="52000" endA="300" endPos="35000" dir="5400000" sy="-100000" algn="bl" rotWithShape="0"/>
          </a:effectLst>
        </p:spPr>
      </p:pic>
      <p:pic>
        <p:nvPicPr>
          <p:cNvPr id="14" name="Picture 13">
            <a:extLst>
              <a:ext uri="{FF2B5EF4-FFF2-40B4-BE49-F238E27FC236}">
                <a16:creationId xmlns:a16="http://schemas.microsoft.com/office/drawing/2014/main" id="{A231EE3B-86EB-430D-ACD3-C697E49F879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44514" y="4668408"/>
            <a:ext cx="1343929" cy="1346324"/>
          </a:xfrm>
          <a:prstGeom prst="rect">
            <a:avLst/>
          </a:prstGeom>
          <a:effectLst/>
        </p:spPr>
      </p:pic>
    </p:spTree>
    <p:extLst>
      <p:ext uri="{BB962C8B-B14F-4D97-AF65-F5344CB8AC3E}">
        <p14:creationId xmlns:p14="http://schemas.microsoft.com/office/powerpoint/2010/main" val="4167715490"/>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A6746-A718-4F31-970D-841F88E3CDE8}"/>
              </a:ext>
            </a:extLst>
          </p:cNvPr>
          <p:cNvSpPr>
            <a:spLocks noGrp="1"/>
          </p:cNvSpPr>
          <p:nvPr>
            <p:ph type="title"/>
          </p:nvPr>
        </p:nvSpPr>
        <p:spPr>
          <a:xfrm>
            <a:off x="4204128" y="774433"/>
            <a:ext cx="3224107" cy="545657"/>
          </a:xfrm>
        </p:spPr>
        <p:txBody>
          <a:bodyPr>
            <a:normAutofit fontScale="90000"/>
          </a:bodyPr>
          <a:lstStyle/>
          <a:p>
            <a:r>
              <a:rPr lang="en-US" sz="4000" dirty="0"/>
              <a:t>INTRODUCCIÓN</a:t>
            </a:r>
            <a:endParaRPr lang="es-PR" sz="4000" dirty="0"/>
          </a:p>
        </p:txBody>
      </p:sp>
      <p:sp>
        <p:nvSpPr>
          <p:cNvPr id="3" name="Content Placeholder 2">
            <a:extLst>
              <a:ext uri="{FF2B5EF4-FFF2-40B4-BE49-F238E27FC236}">
                <a16:creationId xmlns:a16="http://schemas.microsoft.com/office/drawing/2014/main" id="{9C16C27A-292B-4762-8BBE-5C0031E0EB66}"/>
              </a:ext>
            </a:extLst>
          </p:cNvPr>
          <p:cNvSpPr>
            <a:spLocks noGrp="1"/>
          </p:cNvSpPr>
          <p:nvPr>
            <p:ph idx="1"/>
          </p:nvPr>
        </p:nvSpPr>
        <p:spPr>
          <a:xfrm>
            <a:off x="1151467" y="1792858"/>
            <a:ext cx="10295467" cy="4163614"/>
          </a:xfrm>
        </p:spPr>
        <p:txBody>
          <a:bodyPr/>
          <a:lstStyle/>
          <a:p>
            <a:pPr marL="0" indent="0" algn="just">
              <a:buNone/>
            </a:pPr>
            <a:r>
              <a:rPr lang="es-PR" dirty="0"/>
              <a:t>En un período marcado por desafíos sin precedentes, nuestra fuerza policial ha demostrado un compromiso inquebrantable con la seguridad y el bienestar de la comunidad. A través de esfuerzos coordinados, innovaciones tecnológicas y la dedicación al servicio público, se han logrado avances significativos que merecen ser destacados.</a:t>
            </a:r>
          </a:p>
          <a:p>
            <a:pPr marL="0" indent="0" algn="just">
              <a:buNone/>
            </a:pPr>
            <a:r>
              <a:rPr lang="es-PR" dirty="0"/>
              <a:t>Durante estos años, la Policía de Puerto Rico ha implementado una serie de iniciativas y reformas que no solo han mejorado la eficacia operativa, sino que también han fortalecido la relación con la comunidad. En los últimos cuatro (4) años, el Negociado de la Policía de Puerto Rico ha logrado avances significativos en varias áreas claves. </a:t>
            </a:r>
          </a:p>
          <a:p>
            <a:pPr marL="0" indent="0" algn="just">
              <a:buNone/>
            </a:pPr>
            <a:endParaRPr lang="es-PR" dirty="0"/>
          </a:p>
        </p:txBody>
      </p:sp>
      <p:sp>
        <p:nvSpPr>
          <p:cNvPr id="4" name="Footer Placeholder 3">
            <a:extLst>
              <a:ext uri="{FF2B5EF4-FFF2-40B4-BE49-F238E27FC236}">
                <a16:creationId xmlns:a16="http://schemas.microsoft.com/office/drawing/2014/main" id="{B8BC1FDB-40E8-4813-8502-9764AC2A4179}"/>
              </a:ext>
            </a:extLst>
          </p:cNvPr>
          <p:cNvSpPr>
            <a:spLocks noGrp="1"/>
          </p:cNvSpPr>
          <p:nvPr>
            <p:ph type="ftr" sz="quarter" idx="11"/>
          </p:nvPr>
        </p:nvSpPr>
        <p:spPr/>
        <p:txBody>
          <a:bodyPr/>
          <a:lstStyle/>
          <a:p>
            <a:r>
              <a:rPr lang="en-US"/>
              <a:t>P.   G. </a:t>
            </a:r>
          </a:p>
        </p:txBody>
      </p:sp>
      <p:pic>
        <p:nvPicPr>
          <p:cNvPr id="5" name="Picture 9">
            <a:extLst>
              <a:ext uri="{FF2B5EF4-FFF2-40B4-BE49-F238E27FC236}">
                <a16:creationId xmlns:a16="http://schemas.microsoft.com/office/drawing/2014/main" id="{92F0141C-DDA2-4080-B1D2-C912C62C6F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74470" y="457200"/>
            <a:ext cx="779329" cy="989985"/>
          </a:xfrm>
          <a:prstGeom prst="rect">
            <a:avLst/>
          </a:prstGeom>
          <a:ln>
            <a:noFill/>
          </a:ln>
          <a:effectLst>
            <a:outerShdw blurRad="190500" algn="tl" rotWithShape="0">
              <a:schemeClr val="bg1">
                <a:alpha val="7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a:extLst>
              <a:ext uri="{FF2B5EF4-FFF2-40B4-BE49-F238E27FC236}">
                <a16:creationId xmlns:a16="http://schemas.microsoft.com/office/drawing/2014/main" id="{10AB87D9-236C-43E6-8DBD-974A1EB58D8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51682" y="427822"/>
            <a:ext cx="1023640" cy="1030709"/>
          </a:xfrm>
          <a:prstGeom prst="rect">
            <a:avLst/>
          </a:prstGeom>
          <a:ln>
            <a:noFill/>
          </a:ln>
          <a:effectLst>
            <a:outerShdw blurRad="190500" algn="tl" rotWithShape="0">
              <a:schemeClr val="bg1">
                <a:alpha val="7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9729579"/>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8482" y="609600"/>
            <a:ext cx="7917519" cy="898292"/>
          </a:xfrm>
        </p:spPr>
        <p:txBody>
          <a:bodyPr>
            <a:normAutofit fontScale="90000"/>
          </a:bodyPr>
          <a:lstStyle/>
          <a:p>
            <a:pPr algn="ctr"/>
            <a:br>
              <a:rPr lang="es-ES_tradnl" sz="1700" dirty="0">
                <a:solidFill>
                  <a:srgbClr val="FFFFFF"/>
                </a:solidFill>
                <a:latin typeface="Arial" panose="020B0604020202020204" pitchFamily="34" charset="0"/>
                <a:cs typeface="Arial" panose="020B0604020202020204" pitchFamily="34" charset="0"/>
              </a:rPr>
            </a:br>
            <a:r>
              <a:rPr lang="es-ES_tradnl" sz="3600" dirty="0">
                <a:solidFill>
                  <a:srgbClr val="FFFFFF"/>
                </a:solidFill>
                <a:latin typeface="Arial" panose="020B0604020202020204" pitchFamily="34" charset="0"/>
                <a:cs typeface="Arial" panose="020B0604020202020204" pitchFamily="34" charset="0"/>
              </a:rPr>
              <a:t>de Armas Menos Letales y Letales</a:t>
            </a:r>
            <a:br>
              <a:rPr lang="es-ES_tradnl" sz="1700" dirty="0">
                <a:solidFill>
                  <a:srgbClr val="FFFFFF"/>
                </a:solidFill>
                <a:highlight>
                  <a:srgbClr val="FFFF00"/>
                </a:highlight>
                <a:latin typeface="Arial" panose="020B0604020202020204" pitchFamily="34" charset="0"/>
                <a:cs typeface="Arial" panose="020B0604020202020204" pitchFamily="34" charset="0"/>
              </a:rPr>
            </a:br>
            <a:br>
              <a:rPr lang="es-ES_tradnl" sz="1700" dirty="0">
                <a:solidFill>
                  <a:srgbClr val="FFFFFF"/>
                </a:solidFill>
                <a:latin typeface="Arial" panose="020B0604020202020204" pitchFamily="34" charset="0"/>
                <a:cs typeface="Arial" panose="020B0604020202020204" pitchFamily="34" charset="0"/>
              </a:rPr>
            </a:br>
            <a:endParaRPr lang="es-PR" sz="1700" dirty="0">
              <a:solidFill>
                <a:srgbClr val="FFFFFF"/>
              </a:solidFill>
              <a:latin typeface="Arial" panose="020B0604020202020204" pitchFamily="34" charset="0"/>
              <a:cs typeface="Arial" panose="020B0604020202020204" pitchFamily="34" charset="0"/>
            </a:endParaRPr>
          </a:p>
        </p:txBody>
      </p:sp>
      <p:sp>
        <p:nvSpPr>
          <p:cNvPr id="19" name="Title 1">
            <a:extLst>
              <a:ext uri="{FF2B5EF4-FFF2-40B4-BE49-F238E27FC236}">
                <a16:creationId xmlns:a16="http://schemas.microsoft.com/office/drawing/2014/main" id="{13520CAB-AE0D-492B-862A-06EE546BBC72}"/>
              </a:ext>
            </a:extLst>
          </p:cNvPr>
          <p:cNvSpPr txBox="1">
            <a:spLocks/>
          </p:cNvSpPr>
          <p:nvPr/>
        </p:nvSpPr>
        <p:spPr>
          <a:xfrm>
            <a:off x="2590801" y="304800"/>
            <a:ext cx="7421963" cy="1547602"/>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br>
              <a:rPr lang="es-ES_tradnl" sz="1700" dirty="0">
                <a:solidFill>
                  <a:srgbClr val="FFFFFF"/>
                </a:solidFill>
                <a:latin typeface="Arial" panose="020B0604020202020204" pitchFamily="34" charset="0"/>
                <a:cs typeface="Arial" panose="020B0604020202020204" pitchFamily="34" charset="0"/>
              </a:rPr>
            </a:br>
            <a:br>
              <a:rPr lang="es-ES_tradnl" sz="1700" dirty="0">
                <a:solidFill>
                  <a:srgbClr val="FFFFFF"/>
                </a:solidFill>
                <a:highlight>
                  <a:srgbClr val="FFFF00"/>
                </a:highlight>
                <a:latin typeface="Arial" panose="020B0604020202020204" pitchFamily="34" charset="0"/>
                <a:cs typeface="Arial" panose="020B0604020202020204" pitchFamily="34" charset="0"/>
              </a:rPr>
            </a:br>
            <a:br>
              <a:rPr lang="es-ES_tradnl" sz="1700" dirty="0">
                <a:solidFill>
                  <a:srgbClr val="FFFFFF"/>
                </a:solidFill>
                <a:latin typeface="Arial" panose="020B0604020202020204" pitchFamily="34" charset="0"/>
                <a:cs typeface="Arial" panose="020B0604020202020204" pitchFamily="34" charset="0"/>
              </a:rPr>
            </a:br>
            <a:endParaRPr lang="es-PR" sz="1700" dirty="0">
              <a:solidFill>
                <a:srgbClr val="FFFFFF"/>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6128ACCC-00ED-432B-938A-3CF174C52ED9}"/>
              </a:ext>
            </a:extLst>
          </p:cNvPr>
          <p:cNvSpPr/>
          <p:nvPr/>
        </p:nvSpPr>
        <p:spPr>
          <a:xfrm>
            <a:off x="3042054" y="342962"/>
            <a:ext cx="6107891" cy="1200329"/>
          </a:xfrm>
          <a:prstGeom prst="rect">
            <a:avLst/>
          </a:prstGeom>
        </p:spPr>
        <p:txBody>
          <a:bodyPr wrap="none">
            <a:spAutoFit/>
          </a:bodyPr>
          <a:lstStyle/>
          <a:p>
            <a:pPr algn="ctr"/>
            <a:r>
              <a:rPr lang="es-PR" sz="3600" b="1" dirty="0"/>
              <a:t>SUPERINTENDENCIA AUXILIAR </a:t>
            </a:r>
          </a:p>
          <a:p>
            <a:pPr algn="ctr"/>
            <a:r>
              <a:rPr lang="es-PR" sz="3600" b="1" dirty="0"/>
              <a:t>EN OPERACIONES DE CAMPO</a:t>
            </a:r>
            <a:endParaRPr lang="en-US" sz="3600" b="1" dirty="0">
              <a:latin typeface="+mj-lt"/>
              <a:cs typeface="Arial"/>
            </a:endParaRPr>
          </a:p>
        </p:txBody>
      </p:sp>
      <p:pic>
        <p:nvPicPr>
          <p:cNvPr id="9" name="Picture 8">
            <a:extLst>
              <a:ext uri="{FF2B5EF4-FFF2-40B4-BE49-F238E27FC236}">
                <a16:creationId xmlns:a16="http://schemas.microsoft.com/office/drawing/2014/main" id="{58F5AFFD-5747-4E23-8FAD-EC20B192E3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13683" y="451991"/>
            <a:ext cx="980526" cy="982273"/>
          </a:xfrm>
          <a:prstGeom prst="rect">
            <a:avLst/>
          </a:prstGeom>
          <a:effectLst/>
        </p:spPr>
      </p:pic>
      <p:sp>
        <p:nvSpPr>
          <p:cNvPr id="4" name="Rectangle 3">
            <a:extLst>
              <a:ext uri="{FF2B5EF4-FFF2-40B4-BE49-F238E27FC236}">
                <a16:creationId xmlns:a16="http://schemas.microsoft.com/office/drawing/2014/main" id="{A9718002-33AF-41B3-A2E5-A24FDD81F7C9}"/>
              </a:ext>
            </a:extLst>
          </p:cNvPr>
          <p:cNvSpPr/>
          <p:nvPr/>
        </p:nvSpPr>
        <p:spPr>
          <a:xfrm>
            <a:off x="1153687" y="1543291"/>
            <a:ext cx="6107891" cy="4985980"/>
          </a:xfrm>
          <a:prstGeom prst="rect">
            <a:avLst/>
          </a:prstGeom>
        </p:spPr>
        <p:txBody>
          <a:bodyPr wrap="square">
            <a:spAutoFit/>
          </a:bodyPr>
          <a:lstStyle/>
          <a:p>
            <a:pPr algn="just"/>
            <a:r>
              <a:rPr lang="es-ES" sz="2000" dirty="0"/>
              <a:t>La Superintendencia Auxiliar en Operaciones de Campo (SAOC) es la unidad de trabajo responsable de implementar las estrategias administrativas y desarrollar planes de trabajo operacionales dirigidos a proteger vidas y propiedades, mantener y conservar el orden público en armonía con las directrices emitidas por el Comisionado. </a:t>
            </a:r>
          </a:p>
          <a:p>
            <a:pPr algn="just"/>
            <a:r>
              <a:rPr lang="es-ES" sz="2000" dirty="0"/>
              <a:t>Esta Superintendencia tiene el compromiso firme en reducir la violencia armada. Estas cifras representan el esfuerzo continuo y el compromiso de la Superintendencia para mejorar la seguridad pública y reducir el crimen. </a:t>
            </a:r>
          </a:p>
          <a:p>
            <a:pPr algn="just"/>
            <a:r>
              <a:rPr lang="es-ES" sz="2000" dirty="0"/>
              <a:t>Nuestra meta es seguir fortaleciendo nuestras capacidades y colaborar más estrechamente con la comunidad. </a:t>
            </a:r>
          </a:p>
          <a:p>
            <a:pPr algn="just"/>
            <a:endParaRPr lang="es-ES" dirty="0"/>
          </a:p>
        </p:txBody>
      </p:sp>
      <p:graphicFrame>
        <p:nvGraphicFramePr>
          <p:cNvPr id="10" name="Chart 9">
            <a:extLst>
              <a:ext uri="{FF2B5EF4-FFF2-40B4-BE49-F238E27FC236}">
                <a16:creationId xmlns:a16="http://schemas.microsoft.com/office/drawing/2014/main" id="{B324E958-1E65-4DFB-A313-95DCB24D7BFC}"/>
              </a:ext>
            </a:extLst>
          </p:cNvPr>
          <p:cNvGraphicFramePr/>
          <p:nvPr>
            <p:extLst>
              <p:ext uri="{D42A27DB-BD31-4B8C-83A1-F6EECF244321}">
                <p14:modId xmlns:p14="http://schemas.microsoft.com/office/powerpoint/2010/main" val="3209538725"/>
              </p:ext>
            </p:extLst>
          </p:nvPr>
        </p:nvGraphicFramePr>
        <p:xfrm>
          <a:off x="7001933" y="1596577"/>
          <a:ext cx="4929330" cy="442896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91978572"/>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596D897-FE62-4794-8CB4-9BFCA43FD687}"/>
              </a:ext>
            </a:extLst>
          </p:cNvPr>
          <p:cNvPicPr>
            <a:picLocks noChangeAspect="1"/>
          </p:cNvPicPr>
          <p:nvPr/>
        </p:nvPicPr>
        <p:blipFill>
          <a:blip r:embed="rId2"/>
          <a:stretch>
            <a:fillRect/>
          </a:stretch>
        </p:blipFill>
        <p:spPr>
          <a:xfrm>
            <a:off x="9266455" y="607736"/>
            <a:ext cx="1123649" cy="869571"/>
          </a:xfrm>
          <a:prstGeom prst="ellipse">
            <a:avLst/>
          </a:prstGeom>
          <a:ln>
            <a:noFill/>
          </a:ln>
          <a:effectLst>
            <a:softEdge rad="112500"/>
          </a:effectLst>
        </p:spPr>
      </p:pic>
      <p:sp>
        <p:nvSpPr>
          <p:cNvPr id="6" name="Title 3">
            <a:extLst>
              <a:ext uri="{FF2B5EF4-FFF2-40B4-BE49-F238E27FC236}">
                <a16:creationId xmlns:a16="http://schemas.microsoft.com/office/drawing/2014/main" id="{DC2FD276-C3E0-44C4-A80C-0DFB9CF4B87F}"/>
              </a:ext>
            </a:extLst>
          </p:cNvPr>
          <p:cNvSpPr>
            <a:spLocks noGrp="1"/>
          </p:cNvSpPr>
          <p:nvPr>
            <p:ph type="title"/>
          </p:nvPr>
        </p:nvSpPr>
        <p:spPr>
          <a:xfrm>
            <a:off x="1637237" y="500870"/>
            <a:ext cx="7526867" cy="976437"/>
          </a:xfrm>
        </p:spPr>
        <p:txBody>
          <a:bodyPr>
            <a:normAutofit/>
          </a:bodyPr>
          <a:lstStyle/>
          <a:p>
            <a:pPr algn="ctr"/>
            <a:r>
              <a:rPr lang="en-US" sz="3200" dirty="0">
                <a:latin typeface="+mj-lt"/>
                <a:cs typeface="Arial" panose="020B0604020202020204" pitchFamily="34" charset="0"/>
              </a:rPr>
              <a:t> INICIATIVA</a:t>
            </a:r>
            <a:br>
              <a:rPr lang="en-US" sz="3200" dirty="0">
                <a:latin typeface="+mj-lt"/>
                <a:cs typeface="Arial" panose="020B0604020202020204" pitchFamily="34" charset="0"/>
              </a:rPr>
            </a:br>
            <a:r>
              <a:rPr lang="en-US" sz="3200" dirty="0">
                <a:latin typeface="+mj-lt"/>
                <a:cs typeface="Arial" panose="020B0604020202020204" pitchFamily="34" charset="0"/>
              </a:rPr>
              <a:t>ENCUENTRO DE POLICÍAS VETERANOS</a:t>
            </a:r>
          </a:p>
        </p:txBody>
      </p:sp>
      <p:pic>
        <p:nvPicPr>
          <p:cNvPr id="7" name="Picture 6">
            <a:extLst>
              <a:ext uri="{FF2B5EF4-FFF2-40B4-BE49-F238E27FC236}">
                <a16:creationId xmlns:a16="http://schemas.microsoft.com/office/drawing/2014/main" id="{CABD3728-1897-4D96-BBD3-EBB34C376AAB}"/>
              </a:ext>
            </a:extLst>
          </p:cNvPr>
          <p:cNvPicPr>
            <a:picLocks noChangeAspect="1"/>
          </p:cNvPicPr>
          <p:nvPr/>
        </p:nvPicPr>
        <p:blipFill>
          <a:blip r:embed="rId3"/>
          <a:stretch>
            <a:fillRect/>
          </a:stretch>
        </p:blipFill>
        <p:spPr>
          <a:xfrm>
            <a:off x="10390104" y="607736"/>
            <a:ext cx="972161" cy="869571"/>
          </a:xfrm>
          <a:prstGeom prst="rect">
            <a:avLst/>
          </a:prstGeom>
        </p:spPr>
      </p:pic>
      <p:sp>
        <p:nvSpPr>
          <p:cNvPr id="3" name="Content Placeholder 2">
            <a:extLst>
              <a:ext uri="{FF2B5EF4-FFF2-40B4-BE49-F238E27FC236}">
                <a16:creationId xmlns:a16="http://schemas.microsoft.com/office/drawing/2014/main" id="{F3BD83EC-CE89-4B0E-A998-2E4A22C25E25}"/>
              </a:ext>
            </a:extLst>
          </p:cNvPr>
          <p:cNvSpPr>
            <a:spLocks noGrp="1"/>
          </p:cNvSpPr>
          <p:nvPr>
            <p:ph idx="1"/>
          </p:nvPr>
        </p:nvSpPr>
        <p:spPr>
          <a:xfrm>
            <a:off x="1185332" y="1715558"/>
            <a:ext cx="10176933" cy="4351338"/>
          </a:xfrm>
        </p:spPr>
        <p:txBody>
          <a:bodyPr/>
          <a:lstStyle/>
          <a:p>
            <a:pPr marL="0" indent="0" algn="just">
              <a:buNone/>
            </a:pPr>
            <a:r>
              <a:rPr lang="es-PR" dirty="0"/>
              <a:t>Se creó una importante iniciativa con motivo del Día del Veterano, reconociendo la necesidad de brindar un mayor apoyo a los veteranos que previamente solo recibían atención limitada. Esto como muestra del apoyo a nuestros Veteranos y el servicio fundamental para la seguridad y el bienestar de nuestra comunidad, y que su compromiso inquebrantable con la ley y el orden no pase desapercibido. </a:t>
            </a:r>
          </a:p>
          <a:p>
            <a:pPr marL="0" indent="0" algn="just">
              <a:buNone/>
            </a:pPr>
            <a:r>
              <a:rPr lang="es-PR" dirty="0"/>
              <a:t>Esta nueva propuesta busca ampliar y mejorar los recursos dedicados a estos valientes hombres y mujeres, quienes han servido con honor y sacrificio. La Policía de Puerto Rico se compromete a dedicar más tiempo y esfuerzos para asegurar que los veteranos reciban el reconocimiento y el apoyo que merecen. Cada uno de nuestros Veteranos ha dejado una marca imborrable en nuestra institución y en nuestras vidas que tiene que ser reconocida.</a:t>
            </a:r>
          </a:p>
        </p:txBody>
      </p:sp>
    </p:spTree>
    <p:extLst>
      <p:ext uri="{BB962C8B-B14F-4D97-AF65-F5344CB8AC3E}">
        <p14:creationId xmlns:p14="http://schemas.microsoft.com/office/powerpoint/2010/main" val="3529968299"/>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Grp="1" noChangeArrowheads="1"/>
          </p:cNvSpPr>
          <p:nvPr>
            <p:ph idx="1"/>
          </p:nvPr>
        </p:nvSpPr>
        <p:spPr bwMode="auto">
          <a:xfrm>
            <a:off x="0" y="6149887"/>
            <a:ext cx="12191999" cy="707816"/>
          </a:xfrm>
          <a:prstGeom prst="rect">
            <a:avLst/>
          </a:prstGeom>
          <a:solidFill>
            <a:srgbClr val="1799A1"/>
          </a:solidFill>
          <a:ln w="9525">
            <a:solidFill>
              <a:srgbClr val="000000"/>
            </a:solid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s-US" sz="100" dirty="0">
                <a:solidFill>
                  <a:srgbClr val="FFFFFF"/>
                </a:solidFill>
                <a:effectLst/>
                <a:latin typeface="Arial" panose="020B0604020202020204" pitchFamily="34" charset="0"/>
                <a:ea typeface="MS Mincho"/>
                <a:cs typeface="Times New Roman" panose="02020603050405020304" pitchFamily="18" charset="0"/>
              </a:rPr>
              <a:t> </a:t>
            </a:r>
            <a:endParaRPr lang="en-US" sz="1100" dirty="0">
              <a:effectLst/>
              <a:latin typeface="Calibri" panose="020F0502020204030204" pitchFamily="34" charset="0"/>
              <a:ea typeface="MS Mincho"/>
              <a:cs typeface="Times New Roman" panose="02020603050405020304" pitchFamily="18" charset="0"/>
            </a:endParaRPr>
          </a:p>
        </p:txBody>
      </p:sp>
      <p:sp>
        <p:nvSpPr>
          <p:cNvPr id="9" name="TextBox 8"/>
          <p:cNvSpPr txBox="1"/>
          <p:nvPr/>
        </p:nvSpPr>
        <p:spPr>
          <a:xfrm>
            <a:off x="4228562" y="6411462"/>
            <a:ext cx="3734874" cy="184666"/>
          </a:xfrm>
          <a:prstGeom prst="rect">
            <a:avLst/>
          </a:prstGeom>
          <a:noFill/>
        </p:spPr>
        <p:txBody>
          <a:bodyPr wrap="square" rtlCol="0">
            <a:spAutoFit/>
          </a:bodyPr>
          <a:lstStyle/>
          <a:p>
            <a:pPr algn="ctr"/>
            <a:r>
              <a:rPr lang="es-ES" sz="600" b="1" dirty="0">
                <a:latin typeface="Montserrat" panose="00000500000000000000" pitchFamily="2" charset="0"/>
              </a:rPr>
              <a:t>©2024NPPR.  Derechos reservados, se prohíbe la reproducción.</a:t>
            </a:r>
            <a:endParaRPr lang="en-US" sz="600" b="1" dirty="0">
              <a:latin typeface="Montserrat" panose="00000500000000000000" pitchFamily="2" charset="0"/>
            </a:endParaRPr>
          </a:p>
        </p:txBody>
      </p:sp>
      <p:sp>
        <p:nvSpPr>
          <p:cNvPr id="2" name="Rectangle 1">
            <a:extLst>
              <a:ext uri="{FF2B5EF4-FFF2-40B4-BE49-F238E27FC236}">
                <a16:creationId xmlns:a16="http://schemas.microsoft.com/office/drawing/2014/main" id="{81616B62-2830-4DAA-BD16-C24CB4DBA5B3}"/>
              </a:ext>
            </a:extLst>
          </p:cNvPr>
          <p:cNvSpPr/>
          <p:nvPr/>
        </p:nvSpPr>
        <p:spPr>
          <a:xfrm>
            <a:off x="1202267" y="1494201"/>
            <a:ext cx="10168466" cy="4247317"/>
          </a:xfrm>
          <a:prstGeom prst="rect">
            <a:avLst/>
          </a:prstGeom>
        </p:spPr>
        <p:txBody>
          <a:bodyPr wrap="square">
            <a:spAutoFit/>
          </a:bodyPr>
          <a:lstStyle/>
          <a:p>
            <a:pPr algn="just">
              <a:spcAft>
                <a:spcPts val="1200"/>
              </a:spcAft>
            </a:pPr>
            <a:r>
              <a:rPr lang="es-ES" sz="2000" dirty="0"/>
              <a:t>En enero de 2022, el Tte. I Jaime Cosme Oliver 6-13664, puso en función una iniciativa que va más allá de tener a los agentes en las vías públicas expidiendo boletos de tránsito. Se trata de un movimiento de sensibilización, ayuda comunitaria e impacto que está a cargo de la primera escuadra de mujeres patrulleras del Negociado de la Policía, llamado “Mujeres al Mando de las Carreteras”.</a:t>
            </a:r>
          </a:p>
          <a:p>
            <a:pPr algn="just">
              <a:spcAft>
                <a:spcPts val="1200"/>
              </a:spcAft>
            </a:pPr>
            <a:r>
              <a:rPr lang="es-ES" sz="2000" dirty="0"/>
              <a:t>La iniciativa </a:t>
            </a:r>
            <a:r>
              <a:rPr lang="es-ES" sz="2000" b="1" dirty="0"/>
              <a:t>"Mujeres al Mando de las Carreteras" </a:t>
            </a:r>
            <a:r>
              <a:rPr lang="es-ES" sz="2000" dirty="0"/>
              <a:t>es un claro ejemplo del impacto positivo de las mujeres en el campo de la seguridad vial y comunitaria. Conformado por 109 mujeres valientes y dirigidas por oficiales destacadas, este grupo no solo realiza intervenciones en las vías públicas, sino que también busca cambiar la percepción de una fuerza policial punitiva, enfocándose en la prevención de accidentes y el manejo de situaciones con sensibilidad. Las integrantes demuestran que, además de ser madres y esposas, pueden asumir con éxito roles desafiantes dentro de la fuerza policial. Su intervención más prudente y tranquila ha reducido las quejas administrativas y criminales, lo que resalta la efectividad y serenidad que aportan. </a:t>
            </a:r>
          </a:p>
        </p:txBody>
      </p:sp>
      <p:pic>
        <p:nvPicPr>
          <p:cNvPr id="14" name="Picture 13">
            <a:extLst>
              <a:ext uri="{FF2B5EF4-FFF2-40B4-BE49-F238E27FC236}">
                <a16:creationId xmlns:a16="http://schemas.microsoft.com/office/drawing/2014/main" id="{A463288F-4AF0-4AE7-BD5A-924578082E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10328" y="438695"/>
            <a:ext cx="960405" cy="951037"/>
          </a:xfrm>
          <a:prstGeom prst="rect">
            <a:avLst/>
          </a:prstGeom>
          <a:effectLst>
            <a:glow rad="127000">
              <a:schemeClr val="bg1"/>
            </a:glow>
          </a:effectLst>
        </p:spPr>
      </p:pic>
      <p:sp>
        <p:nvSpPr>
          <p:cNvPr id="5" name="Rectangle 4">
            <a:extLst>
              <a:ext uri="{FF2B5EF4-FFF2-40B4-BE49-F238E27FC236}">
                <a16:creationId xmlns:a16="http://schemas.microsoft.com/office/drawing/2014/main" id="{E683BF87-3E47-45CA-AFB1-E5BCB98FDE41}"/>
              </a:ext>
            </a:extLst>
          </p:cNvPr>
          <p:cNvSpPr/>
          <p:nvPr/>
        </p:nvSpPr>
        <p:spPr>
          <a:xfrm>
            <a:off x="2306044" y="416983"/>
            <a:ext cx="7342844" cy="1077218"/>
          </a:xfrm>
          <a:prstGeom prst="rect">
            <a:avLst/>
          </a:prstGeom>
        </p:spPr>
        <p:txBody>
          <a:bodyPr wrap="none">
            <a:spAutoFit/>
          </a:bodyPr>
          <a:lstStyle/>
          <a:p>
            <a:pPr algn="ctr"/>
            <a:r>
              <a:rPr lang="es-ES" sz="3200" b="1" dirty="0"/>
              <a:t>INICIATIVA</a:t>
            </a:r>
          </a:p>
          <a:p>
            <a:pPr algn="ctr">
              <a:spcAft>
                <a:spcPts val="1200"/>
              </a:spcAft>
            </a:pPr>
            <a:r>
              <a:rPr lang="es-ES" sz="3200" b="1" dirty="0"/>
              <a:t>MUJERES AL MANDO DE LAS CARRETERAS</a:t>
            </a:r>
          </a:p>
        </p:txBody>
      </p:sp>
    </p:spTree>
    <p:extLst>
      <p:ext uri="{BB962C8B-B14F-4D97-AF65-F5344CB8AC3E}">
        <p14:creationId xmlns:p14="http://schemas.microsoft.com/office/powerpoint/2010/main" val="4013837228"/>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Grp="1" noChangeArrowheads="1"/>
          </p:cNvSpPr>
          <p:nvPr>
            <p:ph idx="1"/>
          </p:nvPr>
        </p:nvSpPr>
        <p:spPr bwMode="auto">
          <a:xfrm>
            <a:off x="0" y="6149887"/>
            <a:ext cx="12191999" cy="707816"/>
          </a:xfrm>
          <a:prstGeom prst="rect">
            <a:avLst/>
          </a:prstGeom>
          <a:solidFill>
            <a:srgbClr val="1799A1"/>
          </a:solidFill>
          <a:ln w="9525">
            <a:solidFill>
              <a:srgbClr val="000000"/>
            </a:solid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s-US" sz="100" dirty="0">
                <a:solidFill>
                  <a:srgbClr val="FFFFFF"/>
                </a:solidFill>
                <a:effectLst/>
                <a:latin typeface="Arial" panose="020B0604020202020204" pitchFamily="34" charset="0"/>
                <a:ea typeface="MS Mincho"/>
                <a:cs typeface="Times New Roman" panose="02020603050405020304" pitchFamily="18" charset="0"/>
              </a:rPr>
              <a:t> </a:t>
            </a:r>
            <a:endParaRPr lang="en-US" sz="1100" dirty="0">
              <a:effectLst/>
              <a:latin typeface="Calibri" panose="020F0502020204030204" pitchFamily="34" charset="0"/>
              <a:ea typeface="MS Mincho"/>
              <a:cs typeface="Times New Roman" panose="02020603050405020304" pitchFamily="18" charset="0"/>
            </a:endParaRPr>
          </a:p>
        </p:txBody>
      </p:sp>
      <p:sp>
        <p:nvSpPr>
          <p:cNvPr id="9" name="TextBox 8"/>
          <p:cNvSpPr txBox="1"/>
          <p:nvPr/>
        </p:nvSpPr>
        <p:spPr>
          <a:xfrm>
            <a:off x="4228562" y="6411462"/>
            <a:ext cx="3734874" cy="184666"/>
          </a:xfrm>
          <a:prstGeom prst="rect">
            <a:avLst/>
          </a:prstGeom>
          <a:noFill/>
        </p:spPr>
        <p:txBody>
          <a:bodyPr wrap="square" rtlCol="0">
            <a:spAutoFit/>
          </a:bodyPr>
          <a:lstStyle/>
          <a:p>
            <a:pPr algn="ctr"/>
            <a:r>
              <a:rPr lang="es-ES" sz="600" b="1" dirty="0">
                <a:latin typeface="Montserrat" panose="00000500000000000000" pitchFamily="2" charset="0"/>
              </a:rPr>
              <a:t>©2024NPPR.  Derechos reservados, se prohíbe la reproducción.</a:t>
            </a:r>
            <a:endParaRPr lang="en-US" sz="600" b="1" dirty="0">
              <a:latin typeface="Montserrat" panose="00000500000000000000" pitchFamily="2" charset="0"/>
            </a:endParaRPr>
          </a:p>
        </p:txBody>
      </p:sp>
      <p:sp>
        <p:nvSpPr>
          <p:cNvPr id="2" name="Rectangle 1">
            <a:extLst>
              <a:ext uri="{FF2B5EF4-FFF2-40B4-BE49-F238E27FC236}">
                <a16:creationId xmlns:a16="http://schemas.microsoft.com/office/drawing/2014/main" id="{81616B62-2830-4DAA-BD16-C24CB4DBA5B3}"/>
              </a:ext>
            </a:extLst>
          </p:cNvPr>
          <p:cNvSpPr/>
          <p:nvPr/>
        </p:nvSpPr>
        <p:spPr>
          <a:xfrm>
            <a:off x="1209702" y="1486085"/>
            <a:ext cx="10161031" cy="5001369"/>
          </a:xfrm>
          <a:prstGeom prst="rect">
            <a:avLst/>
          </a:prstGeom>
        </p:spPr>
        <p:txBody>
          <a:bodyPr wrap="square">
            <a:spAutoFit/>
          </a:bodyPr>
          <a:lstStyle/>
          <a:p>
            <a:pPr algn="just"/>
            <a:r>
              <a:rPr lang="es-ES" sz="2000" dirty="0"/>
              <a:t>Del año 2021 al 2024 hemos llevado a cabo las acostumbradas actividades deportivas, recreativas y culturales, tales como;</a:t>
            </a:r>
          </a:p>
          <a:p>
            <a:pPr marL="342900" indent="-342900" algn="just">
              <a:buFont typeface="Arial" panose="020B0604020202020204" pitchFamily="34" charset="0"/>
              <a:buChar char="•"/>
            </a:pPr>
            <a:r>
              <a:rPr lang="es-ES" sz="1850" dirty="0"/>
              <a:t>Competencias de </a:t>
            </a:r>
            <a:r>
              <a:rPr lang="es-ES" sz="1850" dirty="0" err="1"/>
              <a:t>Talent</a:t>
            </a:r>
            <a:r>
              <a:rPr lang="es-ES" sz="1850" dirty="0"/>
              <a:t> Show</a:t>
            </a:r>
          </a:p>
          <a:p>
            <a:pPr marL="342900" indent="-342900" algn="just">
              <a:buFont typeface="Arial" panose="020B0604020202020204" pitchFamily="34" charset="0"/>
              <a:buChar char="•"/>
            </a:pPr>
            <a:r>
              <a:rPr lang="es-ES" sz="1850" dirty="0"/>
              <a:t>Certamen de Oratoria</a:t>
            </a:r>
          </a:p>
          <a:p>
            <a:pPr marL="342900" indent="-342900" algn="just">
              <a:buFont typeface="Arial" panose="020B0604020202020204" pitchFamily="34" charset="0"/>
              <a:buChar char="•"/>
            </a:pPr>
            <a:r>
              <a:rPr lang="es-ES" sz="1850" dirty="0"/>
              <a:t>Competencia de Trovadores</a:t>
            </a:r>
          </a:p>
          <a:p>
            <a:pPr marL="342900" indent="-342900" algn="just">
              <a:buFont typeface="Arial" panose="020B0604020202020204" pitchFamily="34" charset="0"/>
              <a:buChar char="•"/>
            </a:pPr>
            <a:r>
              <a:rPr lang="es-ES" sz="1850" dirty="0"/>
              <a:t>Certamen de Srta. Liga Atlética Policiaca</a:t>
            </a:r>
          </a:p>
          <a:p>
            <a:pPr marL="342900" indent="-342900" algn="just">
              <a:buFont typeface="Arial" panose="020B0604020202020204" pitchFamily="34" charset="0"/>
              <a:buChar char="•"/>
            </a:pPr>
            <a:r>
              <a:rPr lang="es-ES" sz="1850" dirty="0"/>
              <a:t>Los Goofy </a:t>
            </a:r>
            <a:r>
              <a:rPr lang="es-ES" sz="1850" dirty="0" err="1"/>
              <a:t>Games</a:t>
            </a:r>
            <a:endParaRPr lang="es-ES" sz="1850" dirty="0"/>
          </a:p>
          <a:p>
            <a:pPr marL="342900" indent="-342900" algn="just">
              <a:buFont typeface="Arial" panose="020B0604020202020204" pitchFamily="34" charset="0"/>
              <a:buChar char="•"/>
            </a:pPr>
            <a:r>
              <a:rPr lang="es-ES" sz="1850" dirty="0"/>
              <a:t>Ejercicios de Marcha</a:t>
            </a:r>
          </a:p>
          <a:p>
            <a:pPr marL="342900" indent="-342900" algn="just">
              <a:buFont typeface="Arial" panose="020B0604020202020204" pitchFamily="34" charset="0"/>
              <a:buChar char="•"/>
            </a:pPr>
            <a:r>
              <a:rPr lang="es-ES" sz="1850" dirty="0"/>
              <a:t>Eventos por categorías infantiles y juveniles, femeninas y masculinos clasificatorios por Área, de: baloncesto, baloncesto 3 x 3, voleibol, softball, balompié, entre otros.</a:t>
            </a:r>
          </a:p>
          <a:p>
            <a:pPr marL="342900" indent="-342900" algn="just">
              <a:buFont typeface="Arial" panose="020B0604020202020204" pitchFamily="34" charset="0"/>
              <a:buChar char="•"/>
            </a:pPr>
            <a:r>
              <a:rPr lang="es-ES" sz="1850" dirty="0"/>
              <a:t>Eventos finales Estatales por categorías infantiles y juveniles femeninas y masculinos, de: baloncesto, baloncesto 3 x 3, voleibol, softball, balompié, entre otros.</a:t>
            </a:r>
          </a:p>
          <a:p>
            <a:pPr marL="342900" indent="-342900" algn="just">
              <a:buFont typeface="Arial" panose="020B0604020202020204" pitchFamily="34" charset="0"/>
              <a:buChar char="•"/>
            </a:pPr>
            <a:r>
              <a:rPr lang="es-ES" sz="1850" dirty="0"/>
              <a:t>Bambú </a:t>
            </a:r>
            <a:r>
              <a:rPr lang="es-ES" sz="1850" dirty="0" err="1"/>
              <a:t>Tennis</a:t>
            </a:r>
            <a:endParaRPr lang="es-ES" sz="1850" dirty="0"/>
          </a:p>
          <a:p>
            <a:pPr marL="342900" indent="-342900" algn="just">
              <a:buFont typeface="Arial" panose="020B0604020202020204" pitchFamily="34" charset="0"/>
              <a:buChar char="•"/>
            </a:pPr>
            <a:r>
              <a:rPr lang="es-ES" sz="1850" dirty="0"/>
              <a:t>T-Bol</a:t>
            </a:r>
          </a:p>
          <a:p>
            <a:pPr marL="342900" indent="-342900" algn="just">
              <a:buFont typeface="Arial" panose="020B0604020202020204" pitchFamily="34" charset="0"/>
              <a:buChar char="•"/>
            </a:pPr>
            <a:r>
              <a:rPr lang="es-ES" sz="1850" dirty="0"/>
              <a:t>El 15 de mayo de 2024, en el Municipio de Manatí se llevó a cabo los ascensos de 133 niños y jóvenes de la Liga Atlética Policiaca.</a:t>
            </a:r>
          </a:p>
          <a:p>
            <a:pPr algn="just"/>
            <a:endParaRPr lang="es-ES" sz="2000" dirty="0"/>
          </a:p>
        </p:txBody>
      </p:sp>
      <p:sp>
        <p:nvSpPr>
          <p:cNvPr id="16" name="Title 4">
            <a:extLst>
              <a:ext uri="{FF2B5EF4-FFF2-40B4-BE49-F238E27FC236}">
                <a16:creationId xmlns:a16="http://schemas.microsoft.com/office/drawing/2014/main" id="{9B07CB17-7390-421D-B9CC-F350C65738DD}"/>
              </a:ext>
            </a:extLst>
          </p:cNvPr>
          <p:cNvSpPr>
            <a:spLocks noGrp="1"/>
          </p:cNvSpPr>
          <p:nvPr>
            <p:ph type="title"/>
          </p:nvPr>
        </p:nvSpPr>
        <p:spPr>
          <a:xfrm>
            <a:off x="3620218" y="681269"/>
            <a:ext cx="4951562" cy="707816"/>
          </a:xfrm>
        </p:spPr>
        <p:txBody>
          <a:bodyPr>
            <a:noAutofit/>
          </a:bodyPr>
          <a:lstStyle/>
          <a:p>
            <a:pPr>
              <a:lnSpc>
                <a:spcPct val="115000"/>
              </a:lnSpc>
              <a:spcBef>
                <a:spcPts val="0"/>
              </a:spcBef>
              <a:spcAft>
                <a:spcPts val="800"/>
              </a:spcAft>
            </a:pPr>
            <a:r>
              <a:rPr lang="es-ES" sz="4000" kern="100" cap="small" dirty="0">
                <a:latin typeface="+mj-lt"/>
                <a:cs typeface="Times New Roman" panose="02020603050405020304" pitchFamily="18" charset="0"/>
              </a:rPr>
              <a:t>Liga Atlética Policiaca </a:t>
            </a:r>
            <a:endParaRPr lang="es-US" sz="4000" kern="100" cap="small" dirty="0">
              <a:latin typeface="+mj-lt"/>
              <a:cs typeface="Times New Roman" panose="02020603050405020304" pitchFamily="18" charset="0"/>
            </a:endParaRPr>
          </a:p>
        </p:txBody>
      </p:sp>
      <p:pic>
        <p:nvPicPr>
          <p:cNvPr id="22" name="Picture 21">
            <a:extLst>
              <a:ext uri="{FF2B5EF4-FFF2-40B4-BE49-F238E27FC236}">
                <a16:creationId xmlns:a16="http://schemas.microsoft.com/office/drawing/2014/main" id="{DCEF1A53-8FEE-4258-AE0F-1E3517ED070A}"/>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889" b="97778" l="2667" r="95556">
                        <a14:foregroundMark x1="20444" y1="15556" x2="4000" y2="58222"/>
                        <a14:foregroundMark x1="4000" y1="58222" x2="2667" y2="67111"/>
                        <a14:foregroundMark x1="17778" y1="25333" x2="59111" y2="1333"/>
                        <a14:foregroundMark x1="60000" y1="4889" x2="95556" y2="33333"/>
                        <a14:foregroundMark x1="95556" y1="33333" x2="95556" y2="34222"/>
                        <a14:foregroundMark x1="95556" y1="34222" x2="58667" y2="97778"/>
                        <a14:foregroundMark x1="22222" y1="61333" x2="49333" y2="63556"/>
                        <a14:foregroundMark x1="49333" y1="63556" x2="77778" y2="60889"/>
                      </a14:backgroundRemoval>
                    </a14:imgEffect>
                  </a14:imgLayer>
                </a14:imgProps>
              </a:ext>
              <a:ext uri="{28A0092B-C50C-407E-A947-70E740481C1C}">
                <a14:useLocalDpi xmlns:a14="http://schemas.microsoft.com/office/drawing/2010/main" val="0"/>
              </a:ext>
            </a:extLst>
          </a:blip>
          <a:srcRect l="-935"/>
          <a:stretch/>
        </p:blipFill>
        <p:spPr>
          <a:xfrm>
            <a:off x="10431715" y="409460"/>
            <a:ext cx="965375" cy="956431"/>
          </a:xfrm>
          <a:prstGeom prst="rect">
            <a:avLst/>
          </a:prstGeom>
          <a:effectLst>
            <a:glow rad="127000">
              <a:schemeClr val="bg1"/>
            </a:glow>
          </a:effectLst>
        </p:spPr>
      </p:pic>
    </p:spTree>
    <p:extLst>
      <p:ext uri="{BB962C8B-B14F-4D97-AF65-F5344CB8AC3E}">
        <p14:creationId xmlns:p14="http://schemas.microsoft.com/office/powerpoint/2010/main" val="2389323900"/>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Grp="1" noChangeArrowheads="1"/>
          </p:cNvSpPr>
          <p:nvPr>
            <p:ph idx="1"/>
          </p:nvPr>
        </p:nvSpPr>
        <p:spPr bwMode="auto">
          <a:xfrm>
            <a:off x="0" y="6149887"/>
            <a:ext cx="12191999" cy="707816"/>
          </a:xfrm>
          <a:prstGeom prst="rect">
            <a:avLst/>
          </a:prstGeom>
          <a:solidFill>
            <a:srgbClr val="1799A1"/>
          </a:solidFill>
          <a:ln w="9525">
            <a:solidFill>
              <a:srgbClr val="000000"/>
            </a:solid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s-US" sz="100" dirty="0">
                <a:solidFill>
                  <a:srgbClr val="FFFFFF"/>
                </a:solidFill>
                <a:effectLst/>
                <a:latin typeface="Arial" panose="020B0604020202020204" pitchFamily="34" charset="0"/>
                <a:ea typeface="MS Mincho"/>
                <a:cs typeface="Times New Roman" panose="02020603050405020304" pitchFamily="18" charset="0"/>
              </a:rPr>
              <a:t> </a:t>
            </a:r>
            <a:endParaRPr lang="en-US" sz="1100" dirty="0">
              <a:effectLst/>
              <a:latin typeface="Calibri" panose="020F0502020204030204" pitchFamily="34" charset="0"/>
              <a:ea typeface="MS Mincho"/>
              <a:cs typeface="Times New Roman" panose="02020603050405020304" pitchFamily="18" charset="0"/>
            </a:endParaRPr>
          </a:p>
        </p:txBody>
      </p:sp>
      <p:sp>
        <p:nvSpPr>
          <p:cNvPr id="9" name="TextBox 8"/>
          <p:cNvSpPr txBox="1"/>
          <p:nvPr/>
        </p:nvSpPr>
        <p:spPr>
          <a:xfrm>
            <a:off x="4228562" y="6411462"/>
            <a:ext cx="3734874" cy="184666"/>
          </a:xfrm>
          <a:prstGeom prst="rect">
            <a:avLst/>
          </a:prstGeom>
          <a:noFill/>
        </p:spPr>
        <p:txBody>
          <a:bodyPr wrap="square" rtlCol="0">
            <a:spAutoFit/>
          </a:bodyPr>
          <a:lstStyle/>
          <a:p>
            <a:pPr algn="ctr"/>
            <a:r>
              <a:rPr lang="es-ES" sz="600" b="1" dirty="0">
                <a:latin typeface="Montserrat" panose="00000500000000000000" pitchFamily="2" charset="0"/>
              </a:rPr>
              <a:t>©2024NPPR.  Derechos reservados, se prohíbe la reproducción.</a:t>
            </a:r>
            <a:endParaRPr lang="en-US" sz="600" b="1" dirty="0">
              <a:latin typeface="Montserrat" panose="00000500000000000000" pitchFamily="2" charset="0"/>
            </a:endParaRPr>
          </a:p>
        </p:txBody>
      </p:sp>
      <p:sp>
        <p:nvSpPr>
          <p:cNvPr id="2" name="Rectangle 1">
            <a:extLst>
              <a:ext uri="{FF2B5EF4-FFF2-40B4-BE49-F238E27FC236}">
                <a16:creationId xmlns:a16="http://schemas.microsoft.com/office/drawing/2014/main" id="{81616B62-2830-4DAA-BD16-C24CB4DBA5B3}"/>
              </a:ext>
            </a:extLst>
          </p:cNvPr>
          <p:cNvSpPr/>
          <p:nvPr/>
        </p:nvSpPr>
        <p:spPr>
          <a:xfrm>
            <a:off x="1208816" y="1544133"/>
            <a:ext cx="10161917" cy="4939814"/>
          </a:xfrm>
          <a:prstGeom prst="rect">
            <a:avLst/>
          </a:prstGeom>
        </p:spPr>
        <p:txBody>
          <a:bodyPr wrap="square">
            <a:spAutoFit/>
          </a:bodyPr>
          <a:lstStyle/>
          <a:p>
            <a:pPr algn="just">
              <a:spcAft>
                <a:spcPts val="600"/>
              </a:spcAft>
            </a:pPr>
            <a:r>
              <a:rPr lang="es-ES" sz="2300" dirty="0"/>
              <a:t>Este Proyecto va dirigido a jóvenes que se encuentran en la etapa de la adolescencia. La metodología que se utiliza es trabajar las fases: Física, Intelectual y Emocional, mediante charlas de prevención para destapar en cada joven su compromiso social. </a:t>
            </a:r>
          </a:p>
          <a:p>
            <a:pPr algn="just">
              <a:spcAft>
                <a:spcPts val="600"/>
              </a:spcAft>
            </a:pPr>
            <a:r>
              <a:rPr lang="es-ES" sz="2300" dirty="0"/>
              <a:t>Para el año 2021 se visitaron 2 escuelas, en el 2022 se visitaron 13 escuelas, para el año 2023 se visitaron 2 residenciales públicos de Vivienda y para el año 2024 se visitaron 18 escuelas, </a:t>
            </a:r>
            <a:r>
              <a:rPr lang="es-ES" sz="2300" b="1" dirty="0"/>
              <a:t>para un total de 13,335 personas beneficiadas</a:t>
            </a:r>
            <a:r>
              <a:rPr lang="es-ES" sz="2300" dirty="0"/>
              <a:t>.</a:t>
            </a:r>
          </a:p>
          <a:p>
            <a:pPr algn="just">
              <a:spcAft>
                <a:spcPts val="600"/>
              </a:spcAft>
            </a:pPr>
            <a:r>
              <a:rPr lang="es-ES" sz="2300" dirty="0"/>
              <a:t>El 25 de mayo de 2022, como parte de la implementación del Modelo SARA, en la Barriada Morales en Caguas, tuvimos la participación del Programa Juventud Voluntad Firme en la Escuela Diego Vázquez, </a:t>
            </a:r>
            <a:r>
              <a:rPr lang="es-ES" sz="2300" b="1" dirty="0"/>
              <a:t>beneficiándose alrededor de 100 estudiantes</a:t>
            </a:r>
            <a:r>
              <a:rPr lang="es-ES" sz="2300" dirty="0"/>
              <a:t>. </a:t>
            </a:r>
            <a:r>
              <a:rPr lang="es-ES" sz="2300" b="1" dirty="0"/>
              <a:t>La cifra de jóvenes que se han beneficiado desde su creación en el año 2012 supera los 100,000. </a:t>
            </a:r>
          </a:p>
          <a:p>
            <a:pPr algn="just">
              <a:spcAft>
                <a:spcPts val="1200"/>
              </a:spcAft>
            </a:pPr>
            <a:endParaRPr lang="es-ES" sz="2400" dirty="0"/>
          </a:p>
        </p:txBody>
      </p:sp>
      <p:sp>
        <p:nvSpPr>
          <p:cNvPr id="16" name="Title 4">
            <a:extLst>
              <a:ext uri="{FF2B5EF4-FFF2-40B4-BE49-F238E27FC236}">
                <a16:creationId xmlns:a16="http://schemas.microsoft.com/office/drawing/2014/main" id="{9B07CB17-7390-421D-B9CC-F350C65738DD}"/>
              </a:ext>
            </a:extLst>
          </p:cNvPr>
          <p:cNvSpPr>
            <a:spLocks noGrp="1"/>
          </p:cNvSpPr>
          <p:nvPr>
            <p:ph type="title"/>
          </p:nvPr>
        </p:nvSpPr>
        <p:spPr>
          <a:xfrm>
            <a:off x="3223892" y="681269"/>
            <a:ext cx="6131763" cy="707816"/>
          </a:xfrm>
        </p:spPr>
        <p:txBody>
          <a:bodyPr>
            <a:noAutofit/>
          </a:bodyPr>
          <a:lstStyle/>
          <a:p>
            <a:pPr algn="ctr">
              <a:lnSpc>
                <a:spcPct val="100000"/>
              </a:lnSpc>
              <a:spcBef>
                <a:spcPts val="0"/>
              </a:spcBef>
              <a:spcAft>
                <a:spcPts val="0"/>
              </a:spcAft>
            </a:pPr>
            <a:r>
              <a:rPr lang="es-ES" sz="3200" kern="100" cap="small" dirty="0">
                <a:latin typeface="+mj-lt"/>
                <a:cs typeface="Times New Roman" panose="02020603050405020304" pitchFamily="18" charset="0"/>
              </a:rPr>
              <a:t>INICIATIVAS</a:t>
            </a:r>
            <a:br>
              <a:rPr lang="es-ES" sz="3200" kern="100" cap="small" dirty="0">
                <a:latin typeface="+mj-lt"/>
                <a:cs typeface="Times New Roman" panose="02020603050405020304" pitchFamily="18" charset="0"/>
              </a:rPr>
            </a:br>
            <a:r>
              <a:rPr lang="es-ES" sz="3200" kern="100" cap="small" dirty="0">
                <a:latin typeface="+mj-lt"/>
                <a:cs typeface="Times New Roman" panose="02020603050405020304" pitchFamily="18" charset="0"/>
              </a:rPr>
              <a:t>JUVENTUD VOLUNTAD FIRME (JVF)</a:t>
            </a:r>
            <a:endParaRPr lang="es-US" sz="3200" kern="100" cap="small" dirty="0">
              <a:latin typeface="+mj-lt"/>
              <a:cs typeface="Times New Roman" panose="02020603050405020304" pitchFamily="18" charset="0"/>
            </a:endParaRPr>
          </a:p>
        </p:txBody>
      </p:sp>
      <p:pic>
        <p:nvPicPr>
          <p:cNvPr id="18" name="Picture 17">
            <a:extLst>
              <a:ext uri="{FF2B5EF4-FFF2-40B4-BE49-F238E27FC236}">
                <a16:creationId xmlns:a16="http://schemas.microsoft.com/office/drawing/2014/main" id="{FCADA8C4-23D9-4F72-B70B-B876CE8D3501}"/>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889" b="97778" l="2667" r="95556">
                        <a14:foregroundMark x1="20444" y1="15556" x2="4000" y2="58222"/>
                        <a14:foregroundMark x1="4000" y1="58222" x2="2667" y2="67111"/>
                        <a14:foregroundMark x1="17778" y1="25333" x2="59111" y2="1333"/>
                        <a14:foregroundMark x1="60000" y1="4889" x2="95556" y2="33333"/>
                        <a14:foregroundMark x1="95556" y1="33333" x2="95556" y2="34222"/>
                        <a14:foregroundMark x1="95556" y1="34222" x2="58667" y2="97778"/>
                        <a14:foregroundMark x1="22222" y1="61333" x2="49333" y2="63556"/>
                        <a14:foregroundMark x1="49333" y1="63556" x2="77778" y2="60889"/>
                      </a14:backgroundRemoval>
                    </a14:imgEffect>
                  </a14:imgLayer>
                </a14:imgProps>
              </a:ext>
              <a:ext uri="{28A0092B-C50C-407E-A947-70E740481C1C}">
                <a14:useLocalDpi xmlns:a14="http://schemas.microsoft.com/office/drawing/2010/main" val="0"/>
              </a:ext>
            </a:extLst>
          </a:blip>
          <a:srcRect l="-935"/>
          <a:stretch/>
        </p:blipFill>
        <p:spPr>
          <a:xfrm>
            <a:off x="10535232" y="432654"/>
            <a:ext cx="965375" cy="956431"/>
          </a:xfrm>
          <a:prstGeom prst="rect">
            <a:avLst/>
          </a:prstGeom>
          <a:effectLst>
            <a:glow rad="127000">
              <a:schemeClr val="bg1"/>
            </a:glow>
          </a:effectLst>
        </p:spPr>
      </p:pic>
    </p:spTree>
    <p:extLst>
      <p:ext uri="{BB962C8B-B14F-4D97-AF65-F5344CB8AC3E}">
        <p14:creationId xmlns:p14="http://schemas.microsoft.com/office/powerpoint/2010/main" val="4039170433"/>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Grp="1" noChangeArrowheads="1"/>
          </p:cNvSpPr>
          <p:nvPr>
            <p:ph idx="1"/>
          </p:nvPr>
        </p:nvSpPr>
        <p:spPr bwMode="auto">
          <a:xfrm>
            <a:off x="0" y="6149887"/>
            <a:ext cx="12191999" cy="707816"/>
          </a:xfrm>
          <a:prstGeom prst="rect">
            <a:avLst/>
          </a:prstGeom>
          <a:solidFill>
            <a:srgbClr val="1799A1"/>
          </a:solidFill>
          <a:ln w="9525">
            <a:solidFill>
              <a:srgbClr val="000000"/>
            </a:solid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s-US" sz="100" dirty="0">
                <a:solidFill>
                  <a:srgbClr val="FFFFFF"/>
                </a:solidFill>
                <a:effectLst/>
                <a:latin typeface="Arial" panose="020B0604020202020204" pitchFamily="34" charset="0"/>
                <a:ea typeface="MS Mincho"/>
                <a:cs typeface="Times New Roman" panose="02020603050405020304" pitchFamily="18" charset="0"/>
              </a:rPr>
              <a:t> </a:t>
            </a:r>
            <a:endParaRPr lang="en-US" sz="1100" dirty="0">
              <a:effectLst/>
              <a:latin typeface="Calibri" panose="020F0502020204030204" pitchFamily="34" charset="0"/>
              <a:ea typeface="MS Mincho"/>
              <a:cs typeface="Times New Roman" panose="02020603050405020304" pitchFamily="18" charset="0"/>
            </a:endParaRPr>
          </a:p>
        </p:txBody>
      </p:sp>
      <p:sp>
        <p:nvSpPr>
          <p:cNvPr id="9" name="TextBox 8"/>
          <p:cNvSpPr txBox="1"/>
          <p:nvPr/>
        </p:nvSpPr>
        <p:spPr>
          <a:xfrm>
            <a:off x="4228562" y="6411462"/>
            <a:ext cx="3734874" cy="184666"/>
          </a:xfrm>
          <a:prstGeom prst="rect">
            <a:avLst/>
          </a:prstGeom>
          <a:noFill/>
        </p:spPr>
        <p:txBody>
          <a:bodyPr wrap="square" rtlCol="0">
            <a:spAutoFit/>
          </a:bodyPr>
          <a:lstStyle/>
          <a:p>
            <a:pPr algn="ctr"/>
            <a:r>
              <a:rPr lang="es-ES" sz="600" b="1" dirty="0">
                <a:latin typeface="Montserrat" panose="00000500000000000000" pitchFamily="2" charset="0"/>
              </a:rPr>
              <a:t>©2024NPPR.  Derechos reservados, se prohíbe la reproducción.</a:t>
            </a:r>
            <a:endParaRPr lang="en-US" sz="600" b="1" dirty="0">
              <a:latin typeface="Montserrat" panose="00000500000000000000" pitchFamily="2" charset="0"/>
            </a:endParaRPr>
          </a:p>
        </p:txBody>
      </p:sp>
      <p:sp>
        <p:nvSpPr>
          <p:cNvPr id="2" name="Rectangle 1">
            <a:extLst>
              <a:ext uri="{FF2B5EF4-FFF2-40B4-BE49-F238E27FC236}">
                <a16:creationId xmlns:a16="http://schemas.microsoft.com/office/drawing/2014/main" id="{81616B62-2830-4DAA-BD16-C24CB4DBA5B3}"/>
              </a:ext>
            </a:extLst>
          </p:cNvPr>
          <p:cNvSpPr/>
          <p:nvPr/>
        </p:nvSpPr>
        <p:spPr>
          <a:xfrm>
            <a:off x="1190446" y="1471590"/>
            <a:ext cx="8428115" cy="4770537"/>
          </a:xfrm>
          <a:prstGeom prst="rect">
            <a:avLst/>
          </a:prstGeom>
        </p:spPr>
        <p:txBody>
          <a:bodyPr wrap="square">
            <a:spAutoFit/>
          </a:bodyPr>
          <a:lstStyle/>
          <a:p>
            <a:pPr algn="just">
              <a:spcAft>
                <a:spcPts val="600"/>
              </a:spcAft>
            </a:pPr>
            <a:r>
              <a:rPr lang="es-ES" sz="2100" dirty="0"/>
              <a:t>El Agte. Vladimir Ramos Pérez #28990 personaliza el Payaso </a:t>
            </a:r>
            <a:r>
              <a:rPr lang="es-ES" sz="2100" dirty="0" err="1"/>
              <a:t>Polillín</a:t>
            </a:r>
            <a:r>
              <a:rPr lang="es-ES" sz="2100" dirty="0"/>
              <a:t> y el Agte. Edgar Torres González #23501 hace lo propio con </a:t>
            </a:r>
            <a:r>
              <a:rPr lang="es-ES" sz="2100" dirty="0" err="1"/>
              <a:t>Polioso</a:t>
            </a:r>
            <a:r>
              <a:rPr lang="es-ES" sz="2100" dirty="0"/>
              <a:t>, que van dirigidos a los niños en las escuelas a nivel elemental con un mensaje de prevención, brindando charlas sobre Valores, Tu Amigo el Policía, Tu Cuerpo te Pertenece, Bullying, Prevención de extraños, la seguridad, entre otros.</a:t>
            </a:r>
          </a:p>
          <a:p>
            <a:pPr algn="just">
              <a:spcAft>
                <a:spcPts val="600"/>
              </a:spcAft>
            </a:pPr>
            <a:r>
              <a:rPr lang="es-ES" sz="2100" dirty="0"/>
              <a:t>Además de participar en las escuelas y comunidades, desde el año 2021 al presente el Payaso </a:t>
            </a:r>
            <a:r>
              <a:rPr lang="es-ES" sz="2100" dirty="0" err="1"/>
              <a:t>Polillín</a:t>
            </a:r>
            <a:r>
              <a:rPr lang="es-ES" sz="2100" dirty="0"/>
              <a:t> y </a:t>
            </a:r>
            <a:r>
              <a:rPr lang="es-ES" sz="2100" dirty="0" err="1"/>
              <a:t>Polioso</a:t>
            </a:r>
            <a:r>
              <a:rPr lang="es-ES" sz="2100" dirty="0"/>
              <a:t>, también han estado participando en actividades de la Alianza de Autismo, Fundación Puertorriqueña Síndrome Down y Fundación </a:t>
            </a:r>
            <a:r>
              <a:rPr lang="es-ES" sz="2100" dirty="0" err="1"/>
              <a:t>Make</a:t>
            </a:r>
            <a:r>
              <a:rPr lang="es-ES" sz="2100" dirty="0"/>
              <a:t>-A-</a:t>
            </a:r>
            <a:r>
              <a:rPr lang="es-ES" sz="2100" dirty="0" err="1"/>
              <a:t>Wish</a:t>
            </a:r>
            <a:r>
              <a:rPr lang="es-ES" sz="2100" dirty="0"/>
              <a:t>. </a:t>
            </a:r>
          </a:p>
          <a:p>
            <a:pPr algn="just"/>
            <a:r>
              <a:rPr lang="es-ES" sz="2100" dirty="0"/>
              <a:t>Para el año 2021 se impactaron 12 escuelas y 5 comunidades, en el año 2022 se impactaron 27 escuelas y 17 comunidades. Para el año 2023 se impactaron 28 escuelas y 13 comunidades. En el año 2024 se han impactado 35 escuelas y 21 comunidades, para un total de 33,405 personas beneficiadas.</a:t>
            </a:r>
          </a:p>
        </p:txBody>
      </p:sp>
      <p:sp>
        <p:nvSpPr>
          <p:cNvPr id="16" name="Title 4">
            <a:extLst>
              <a:ext uri="{FF2B5EF4-FFF2-40B4-BE49-F238E27FC236}">
                <a16:creationId xmlns:a16="http://schemas.microsoft.com/office/drawing/2014/main" id="{9B07CB17-7390-421D-B9CC-F350C65738DD}"/>
              </a:ext>
            </a:extLst>
          </p:cNvPr>
          <p:cNvSpPr>
            <a:spLocks noGrp="1"/>
          </p:cNvSpPr>
          <p:nvPr>
            <p:ph type="title"/>
          </p:nvPr>
        </p:nvSpPr>
        <p:spPr>
          <a:xfrm>
            <a:off x="3290436" y="566845"/>
            <a:ext cx="5255526" cy="707816"/>
          </a:xfrm>
        </p:spPr>
        <p:txBody>
          <a:bodyPr>
            <a:noAutofit/>
          </a:bodyPr>
          <a:lstStyle/>
          <a:p>
            <a:pPr algn="ctr">
              <a:lnSpc>
                <a:spcPct val="100000"/>
              </a:lnSpc>
              <a:spcBef>
                <a:spcPts val="0"/>
              </a:spcBef>
              <a:spcAft>
                <a:spcPts val="0"/>
              </a:spcAft>
            </a:pPr>
            <a:r>
              <a:rPr lang="es-ES" sz="3200" kern="100" cap="small" dirty="0">
                <a:latin typeface="+mn-lt"/>
                <a:cs typeface="Times New Roman" panose="02020603050405020304" pitchFamily="18" charset="0"/>
              </a:rPr>
              <a:t>INICIATIVAS</a:t>
            </a:r>
            <a:br>
              <a:rPr lang="es-ES" sz="3200" kern="100" cap="small" dirty="0">
                <a:latin typeface="+mn-lt"/>
                <a:cs typeface="Times New Roman" panose="02020603050405020304" pitchFamily="18" charset="0"/>
              </a:rPr>
            </a:br>
            <a:r>
              <a:rPr lang="es-ES" sz="3200" kern="100" cap="small" dirty="0">
                <a:latin typeface="+mn-lt"/>
                <a:cs typeface="Times New Roman" panose="02020603050405020304" pitchFamily="18" charset="0"/>
              </a:rPr>
              <a:t>PAYASO POLILLÍN Y POLIOSO</a:t>
            </a:r>
            <a:endParaRPr lang="es-US" sz="3200" kern="100" cap="small" dirty="0">
              <a:latin typeface="+mn-lt"/>
              <a:cs typeface="Times New Roman" panose="02020603050405020304" pitchFamily="18" charset="0"/>
            </a:endParaRPr>
          </a:p>
        </p:txBody>
      </p:sp>
      <p:pic>
        <p:nvPicPr>
          <p:cNvPr id="3" name="Picture 2">
            <a:extLst>
              <a:ext uri="{FF2B5EF4-FFF2-40B4-BE49-F238E27FC236}">
                <a16:creationId xmlns:a16="http://schemas.microsoft.com/office/drawing/2014/main" id="{EBA23D83-28D0-4701-B5F3-D8CA0A163E25}"/>
              </a:ext>
            </a:extLst>
          </p:cNvPr>
          <p:cNvPicPr>
            <a:picLocks noChangeAspect="1"/>
          </p:cNvPicPr>
          <p:nvPr/>
        </p:nvPicPr>
        <p:blipFill>
          <a:blip r:embed="rId2"/>
          <a:stretch>
            <a:fillRect/>
          </a:stretch>
        </p:blipFill>
        <p:spPr>
          <a:xfrm>
            <a:off x="9701464" y="1582795"/>
            <a:ext cx="1605089" cy="2006362"/>
          </a:xfrm>
          <a:prstGeom prst="rect">
            <a:avLst/>
          </a:prstGeom>
        </p:spPr>
      </p:pic>
      <p:pic>
        <p:nvPicPr>
          <p:cNvPr id="13" name="Picture 12" descr="cid:d19f4deb-87f3-4001-8c1d-bd98519f504b@namprd09.prod.outlook.com">
            <a:extLst>
              <a:ext uri="{FF2B5EF4-FFF2-40B4-BE49-F238E27FC236}">
                <a16:creationId xmlns:a16="http://schemas.microsoft.com/office/drawing/2014/main" id="{171462F0-9C43-41AC-B5E9-5BC66043C2D8}"/>
              </a:ext>
            </a:extLst>
          </p:cNvPr>
          <p:cNvPicPr>
            <a:picLocks noChangeAspect="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9618561" y="4450860"/>
            <a:ext cx="1815984" cy="1382624"/>
          </a:xfrm>
          <a:prstGeom prst="rect">
            <a:avLst/>
          </a:prstGeom>
          <a:noFill/>
          <a:ln>
            <a:noFill/>
          </a:ln>
        </p:spPr>
      </p:pic>
      <p:pic>
        <p:nvPicPr>
          <p:cNvPr id="17" name="Picture 16">
            <a:extLst>
              <a:ext uri="{FF2B5EF4-FFF2-40B4-BE49-F238E27FC236}">
                <a16:creationId xmlns:a16="http://schemas.microsoft.com/office/drawing/2014/main" id="{6327A4FA-30B4-43C5-856B-A9960FE1CB51}"/>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889" b="97778" l="2667" r="95556">
                        <a14:foregroundMark x1="20444" y1="15556" x2="4000" y2="58222"/>
                        <a14:foregroundMark x1="4000" y1="58222" x2="2667" y2="67111"/>
                        <a14:foregroundMark x1="17778" y1="25333" x2="59111" y2="1333"/>
                        <a14:foregroundMark x1="60000" y1="4889" x2="95556" y2="33333"/>
                        <a14:foregroundMark x1="95556" y1="33333" x2="95556" y2="34222"/>
                        <a14:foregroundMark x1="95556" y1="34222" x2="58667" y2="97778"/>
                        <a14:foregroundMark x1="22222" y1="61333" x2="49333" y2="63556"/>
                        <a14:foregroundMark x1="49333" y1="63556" x2="77778" y2="60889"/>
                      </a14:backgroundRemoval>
                    </a14:imgEffect>
                  </a14:imgLayer>
                </a14:imgProps>
              </a:ext>
              <a:ext uri="{28A0092B-C50C-407E-A947-70E740481C1C}">
                <a14:useLocalDpi xmlns:a14="http://schemas.microsoft.com/office/drawing/2010/main" val="0"/>
              </a:ext>
            </a:extLst>
          </a:blip>
          <a:srcRect l="-935"/>
          <a:stretch/>
        </p:blipFill>
        <p:spPr>
          <a:xfrm>
            <a:off x="10431715" y="409460"/>
            <a:ext cx="965375" cy="956431"/>
          </a:xfrm>
          <a:prstGeom prst="rect">
            <a:avLst/>
          </a:prstGeom>
          <a:effectLst>
            <a:glow rad="127000">
              <a:schemeClr val="bg1"/>
            </a:glow>
          </a:effectLst>
        </p:spPr>
      </p:pic>
    </p:spTree>
    <p:extLst>
      <p:ext uri="{BB962C8B-B14F-4D97-AF65-F5344CB8AC3E}">
        <p14:creationId xmlns:p14="http://schemas.microsoft.com/office/powerpoint/2010/main" val="580479612"/>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Grp="1" noChangeArrowheads="1"/>
          </p:cNvSpPr>
          <p:nvPr>
            <p:ph idx="1"/>
          </p:nvPr>
        </p:nvSpPr>
        <p:spPr bwMode="auto">
          <a:xfrm>
            <a:off x="0" y="6149887"/>
            <a:ext cx="12191999" cy="707816"/>
          </a:xfrm>
          <a:prstGeom prst="rect">
            <a:avLst/>
          </a:prstGeom>
          <a:solidFill>
            <a:srgbClr val="1799A1"/>
          </a:solidFill>
          <a:ln w="9525">
            <a:solidFill>
              <a:srgbClr val="000000"/>
            </a:solid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s-US" sz="100" dirty="0">
                <a:solidFill>
                  <a:srgbClr val="FFFFFF"/>
                </a:solidFill>
                <a:effectLst/>
                <a:latin typeface="Arial" panose="020B0604020202020204" pitchFamily="34" charset="0"/>
                <a:ea typeface="MS Mincho"/>
                <a:cs typeface="Times New Roman" panose="02020603050405020304" pitchFamily="18" charset="0"/>
              </a:rPr>
              <a:t> </a:t>
            </a:r>
            <a:endParaRPr lang="en-US" sz="1100" dirty="0">
              <a:effectLst/>
              <a:latin typeface="Calibri" panose="020F0502020204030204" pitchFamily="34" charset="0"/>
              <a:ea typeface="MS Mincho"/>
              <a:cs typeface="Times New Roman" panose="02020603050405020304" pitchFamily="18" charset="0"/>
            </a:endParaRPr>
          </a:p>
        </p:txBody>
      </p:sp>
      <p:sp>
        <p:nvSpPr>
          <p:cNvPr id="9" name="TextBox 8"/>
          <p:cNvSpPr txBox="1"/>
          <p:nvPr/>
        </p:nvSpPr>
        <p:spPr>
          <a:xfrm>
            <a:off x="4228562" y="6411462"/>
            <a:ext cx="3734874" cy="184666"/>
          </a:xfrm>
          <a:prstGeom prst="rect">
            <a:avLst/>
          </a:prstGeom>
          <a:noFill/>
        </p:spPr>
        <p:txBody>
          <a:bodyPr wrap="square" rtlCol="0">
            <a:spAutoFit/>
          </a:bodyPr>
          <a:lstStyle/>
          <a:p>
            <a:pPr algn="ctr"/>
            <a:r>
              <a:rPr lang="es-ES" sz="600" b="1" dirty="0">
                <a:latin typeface="Montserrat" panose="00000500000000000000" pitchFamily="2" charset="0"/>
              </a:rPr>
              <a:t>©2024NPPR.  Derechos reservados, se prohíbe la reproducción.</a:t>
            </a:r>
            <a:endParaRPr lang="en-US" sz="600" b="1" dirty="0">
              <a:latin typeface="Montserrat" panose="00000500000000000000" pitchFamily="2" charset="0"/>
            </a:endParaRPr>
          </a:p>
        </p:txBody>
      </p:sp>
      <p:sp>
        <p:nvSpPr>
          <p:cNvPr id="2" name="Rectangle 1">
            <a:extLst>
              <a:ext uri="{FF2B5EF4-FFF2-40B4-BE49-F238E27FC236}">
                <a16:creationId xmlns:a16="http://schemas.microsoft.com/office/drawing/2014/main" id="{81616B62-2830-4DAA-BD16-C24CB4DBA5B3}"/>
              </a:ext>
            </a:extLst>
          </p:cNvPr>
          <p:cNvSpPr/>
          <p:nvPr/>
        </p:nvSpPr>
        <p:spPr>
          <a:xfrm>
            <a:off x="1164566" y="1418162"/>
            <a:ext cx="10232524" cy="4555093"/>
          </a:xfrm>
          <a:prstGeom prst="rect">
            <a:avLst/>
          </a:prstGeom>
        </p:spPr>
        <p:txBody>
          <a:bodyPr wrap="square">
            <a:spAutoFit/>
          </a:bodyPr>
          <a:lstStyle/>
          <a:p>
            <a:pPr algn="just">
              <a:spcAft>
                <a:spcPts val="600"/>
              </a:spcAft>
            </a:pPr>
            <a:r>
              <a:rPr lang="es-ES" sz="1750" dirty="0"/>
              <a:t>Como parte del Plan Integral de Seguridad, desde el año 2021, se puso en marcha "Somos Parte de tu Gente". Este acercamiento comunitario está diseñado para despertar un sentido de pertenencia y concienciar a la ciudadanía. Este proyecto se desarrolla estratégicamente en 5 fases, con el propósito de implementar en la comunidad seleccionada, los programas de Consejo Comunitarios de Seguridad y Liga Atlética Policiaca. Dicho Plan se trabaja con la participación de agencias gubernamentales (municipales, estatales y federales), organizaciones sin fines de lucro entre otros.</a:t>
            </a:r>
          </a:p>
          <a:p>
            <a:pPr algn="just"/>
            <a:r>
              <a:rPr lang="es-ES" sz="1750" dirty="0"/>
              <a:t>Desde su comienzo se ha implementado las siguientes comunidades:</a:t>
            </a:r>
          </a:p>
          <a:p>
            <a:pPr marL="342900" indent="-342900" algn="just">
              <a:buFont typeface="Arial" panose="020B0604020202020204" pitchFamily="34" charset="0"/>
              <a:buChar char="•"/>
            </a:pPr>
            <a:r>
              <a:rPr lang="es-ES" sz="1750" dirty="0"/>
              <a:t>Residencial Roberto Clemente, Carolina</a:t>
            </a:r>
          </a:p>
          <a:p>
            <a:pPr marL="342900" indent="-342900" algn="just">
              <a:buFont typeface="Arial" panose="020B0604020202020204" pitchFamily="34" charset="0"/>
              <a:buChar char="•"/>
            </a:pPr>
            <a:r>
              <a:rPr lang="es-ES" sz="1750" dirty="0"/>
              <a:t>Barriada Morales, Caguas</a:t>
            </a:r>
          </a:p>
          <a:p>
            <a:pPr marL="342900" indent="-342900" algn="just">
              <a:buFont typeface="Arial" panose="020B0604020202020204" pitchFamily="34" charset="0"/>
              <a:buChar char="•"/>
            </a:pPr>
            <a:r>
              <a:rPr lang="es-ES" sz="1750" dirty="0"/>
              <a:t>Residencial Andrés Méndez </a:t>
            </a:r>
            <a:r>
              <a:rPr lang="es-ES" sz="1750" dirty="0" err="1"/>
              <a:t>Liciaga</a:t>
            </a:r>
            <a:r>
              <a:rPr lang="es-ES" sz="1750" dirty="0"/>
              <a:t>, San Sebastián</a:t>
            </a:r>
          </a:p>
          <a:p>
            <a:pPr marL="342900" indent="-342900" algn="just">
              <a:buFont typeface="Arial" panose="020B0604020202020204" pitchFamily="34" charset="0"/>
              <a:buChar char="•"/>
            </a:pPr>
            <a:r>
              <a:rPr lang="es-ES" sz="1750" dirty="0"/>
              <a:t>Comunidad Mora, Isabela</a:t>
            </a:r>
          </a:p>
          <a:p>
            <a:pPr marL="342900" indent="-342900" algn="just">
              <a:buFont typeface="Arial" panose="020B0604020202020204" pitchFamily="34" charset="0"/>
              <a:buChar char="•"/>
            </a:pPr>
            <a:r>
              <a:rPr lang="es-ES" sz="1750" dirty="0"/>
              <a:t>Residencial El Batey, Vega Alta</a:t>
            </a:r>
          </a:p>
          <a:p>
            <a:pPr marL="342900" indent="-342900" algn="just">
              <a:buFont typeface="Arial" panose="020B0604020202020204" pitchFamily="34" charset="0"/>
              <a:buChar char="•"/>
            </a:pPr>
            <a:r>
              <a:rPr lang="es-ES" sz="1750" dirty="0"/>
              <a:t>Residencial Las Violetas, Vega Alta</a:t>
            </a:r>
          </a:p>
          <a:p>
            <a:pPr marL="342900" indent="-342900" algn="just">
              <a:spcAft>
                <a:spcPts val="600"/>
              </a:spcAft>
              <a:buFont typeface="Arial" panose="020B0604020202020204" pitchFamily="34" charset="0"/>
              <a:buChar char="•"/>
            </a:pPr>
            <a:r>
              <a:rPr lang="es-ES" sz="1750" dirty="0"/>
              <a:t>Residencial Luis Llorens Torres, San Juan</a:t>
            </a:r>
          </a:p>
          <a:p>
            <a:pPr algn="just">
              <a:spcAft>
                <a:spcPts val="600"/>
              </a:spcAft>
            </a:pPr>
            <a:r>
              <a:rPr lang="es-ES" sz="1750" dirty="0"/>
              <a:t>Hemos logrado que en cada uno de estas comunidades se haya establecido un Consejo Comunitario de Seguridad y un Capítulo de Liga Atlética Policiaca.</a:t>
            </a:r>
          </a:p>
        </p:txBody>
      </p:sp>
      <p:sp>
        <p:nvSpPr>
          <p:cNvPr id="16" name="Title 4">
            <a:extLst>
              <a:ext uri="{FF2B5EF4-FFF2-40B4-BE49-F238E27FC236}">
                <a16:creationId xmlns:a16="http://schemas.microsoft.com/office/drawing/2014/main" id="{9B07CB17-7390-421D-B9CC-F350C65738DD}"/>
              </a:ext>
            </a:extLst>
          </p:cNvPr>
          <p:cNvSpPr>
            <a:spLocks noGrp="1"/>
          </p:cNvSpPr>
          <p:nvPr>
            <p:ph type="title"/>
          </p:nvPr>
        </p:nvSpPr>
        <p:spPr>
          <a:xfrm>
            <a:off x="3999018" y="410674"/>
            <a:ext cx="4768293" cy="707816"/>
          </a:xfrm>
        </p:spPr>
        <p:txBody>
          <a:bodyPr>
            <a:noAutofit/>
          </a:bodyPr>
          <a:lstStyle/>
          <a:p>
            <a:pPr>
              <a:lnSpc>
                <a:spcPct val="115000"/>
              </a:lnSpc>
              <a:spcBef>
                <a:spcPts val="0"/>
              </a:spcBef>
              <a:spcAft>
                <a:spcPts val="800"/>
              </a:spcAft>
            </a:pPr>
            <a:r>
              <a:rPr lang="es-ES" sz="3600" kern="100" cap="small" dirty="0">
                <a:latin typeface="+mn-lt"/>
                <a:cs typeface="Times New Roman" panose="02020603050405020304" pitchFamily="18" charset="0"/>
              </a:rPr>
              <a:t>Iniciativas Comunitarias</a:t>
            </a:r>
            <a:endParaRPr lang="es-US" sz="3600" kern="100" cap="small" dirty="0">
              <a:latin typeface="+mn-lt"/>
              <a:cs typeface="Times New Roman" panose="02020603050405020304" pitchFamily="18" charset="0"/>
            </a:endParaRPr>
          </a:p>
        </p:txBody>
      </p:sp>
      <p:sp>
        <p:nvSpPr>
          <p:cNvPr id="3" name="Rectangle 2">
            <a:extLst>
              <a:ext uri="{FF2B5EF4-FFF2-40B4-BE49-F238E27FC236}">
                <a16:creationId xmlns:a16="http://schemas.microsoft.com/office/drawing/2014/main" id="{B252438F-CC3A-4395-BF6D-5D5B2DFE05FA}"/>
              </a:ext>
            </a:extLst>
          </p:cNvPr>
          <p:cNvSpPr/>
          <p:nvPr/>
        </p:nvSpPr>
        <p:spPr>
          <a:xfrm>
            <a:off x="4199457" y="979625"/>
            <a:ext cx="4768293" cy="584775"/>
          </a:xfrm>
          <a:prstGeom prst="rect">
            <a:avLst/>
          </a:prstGeom>
        </p:spPr>
        <p:txBody>
          <a:bodyPr wrap="none">
            <a:spAutoFit/>
          </a:bodyPr>
          <a:lstStyle/>
          <a:p>
            <a:pPr algn="just"/>
            <a:r>
              <a:rPr lang="es-ES" sz="3200" b="1" dirty="0"/>
              <a:t>"Somos Parte de tu Gente"</a:t>
            </a:r>
          </a:p>
        </p:txBody>
      </p:sp>
      <p:pic>
        <p:nvPicPr>
          <p:cNvPr id="13" name="Picture 12">
            <a:extLst>
              <a:ext uri="{FF2B5EF4-FFF2-40B4-BE49-F238E27FC236}">
                <a16:creationId xmlns:a16="http://schemas.microsoft.com/office/drawing/2014/main" id="{8908870B-39BD-4F57-A2D6-96F5E198F828}"/>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889" b="97778" l="2667" r="95556">
                        <a14:foregroundMark x1="20444" y1="15556" x2="4000" y2="58222"/>
                        <a14:foregroundMark x1="4000" y1="58222" x2="2667" y2="67111"/>
                        <a14:foregroundMark x1="17778" y1="25333" x2="59111" y2="1333"/>
                        <a14:foregroundMark x1="60000" y1="4889" x2="95556" y2="33333"/>
                        <a14:foregroundMark x1="95556" y1="33333" x2="95556" y2="34222"/>
                        <a14:foregroundMark x1="95556" y1="34222" x2="58667" y2="97778"/>
                        <a14:foregroundMark x1="22222" y1="61333" x2="49333" y2="63556"/>
                        <a14:foregroundMark x1="49333" y1="63556" x2="77778" y2="60889"/>
                      </a14:backgroundRemoval>
                    </a14:imgEffect>
                  </a14:imgLayer>
                </a14:imgProps>
              </a:ext>
              <a:ext uri="{28A0092B-C50C-407E-A947-70E740481C1C}">
                <a14:useLocalDpi xmlns:a14="http://schemas.microsoft.com/office/drawing/2010/main" val="0"/>
              </a:ext>
            </a:extLst>
          </a:blip>
          <a:srcRect l="-935"/>
          <a:stretch/>
        </p:blipFill>
        <p:spPr>
          <a:xfrm>
            <a:off x="10431715" y="409460"/>
            <a:ext cx="965375" cy="956431"/>
          </a:xfrm>
          <a:prstGeom prst="rect">
            <a:avLst/>
          </a:prstGeom>
          <a:effectLst>
            <a:glow rad="127000">
              <a:schemeClr val="bg1"/>
            </a:glow>
          </a:effectLst>
        </p:spPr>
      </p:pic>
    </p:spTree>
    <p:extLst>
      <p:ext uri="{BB962C8B-B14F-4D97-AF65-F5344CB8AC3E}">
        <p14:creationId xmlns:p14="http://schemas.microsoft.com/office/powerpoint/2010/main" val="2678445640"/>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Grp="1" noChangeArrowheads="1"/>
          </p:cNvSpPr>
          <p:nvPr>
            <p:ph idx="1"/>
          </p:nvPr>
        </p:nvSpPr>
        <p:spPr bwMode="auto">
          <a:xfrm>
            <a:off x="0" y="6149887"/>
            <a:ext cx="12191999" cy="707816"/>
          </a:xfrm>
          <a:prstGeom prst="rect">
            <a:avLst/>
          </a:prstGeom>
          <a:solidFill>
            <a:srgbClr val="1799A1"/>
          </a:solidFill>
          <a:ln w="9525">
            <a:solidFill>
              <a:srgbClr val="000000"/>
            </a:solid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s-US" sz="100" dirty="0">
                <a:solidFill>
                  <a:srgbClr val="FFFFFF"/>
                </a:solidFill>
                <a:effectLst/>
                <a:latin typeface="Arial" panose="020B0604020202020204" pitchFamily="34" charset="0"/>
                <a:ea typeface="MS Mincho"/>
                <a:cs typeface="Times New Roman" panose="02020603050405020304" pitchFamily="18" charset="0"/>
              </a:rPr>
              <a:t> </a:t>
            </a:r>
            <a:endParaRPr lang="en-US" sz="1100" dirty="0">
              <a:effectLst/>
              <a:latin typeface="Calibri" panose="020F0502020204030204" pitchFamily="34" charset="0"/>
              <a:ea typeface="MS Mincho"/>
              <a:cs typeface="Times New Roman" panose="02020603050405020304" pitchFamily="18" charset="0"/>
            </a:endParaRPr>
          </a:p>
        </p:txBody>
      </p:sp>
      <p:sp>
        <p:nvSpPr>
          <p:cNvPr id="9" name="TextBox 8"/>
          <p:cNvSpPr txBox="1"/>
          <p:nvPr/>
        </p:nvSpPr>
        <p:spPr>
          <a:xfrm>
            <a:off x="4228562" y="6411462"/>
            <a:ext cx="3734874" cy="184666"/>
          </a:xfrm>
          <a:prstGeom prst="rect">
            <a:avLst/>
          </a:prstGeom>
          <a:noFill/>
        </p:spPr>
        <p:txBody>
          <a:bodyPr wrap="square" rtlCol="0">
            <a:spAutoFit/>
          </a:bodyPr>
          <a:lstStyle/>
          <a:p>
            <a:pPr algn="ctr"/>
            <a:r>
              <a:rPr lang="es-ES" sz="600" b="1" dirty="0">
                <a:latin typeface="Montserrat" panose="00000500000000000000" pitchFamily="2" charset="0"/>
              </a:rPr>
              <a:t>©2024NPPR.  Derechos reservados, se prohíbe la reproducción.</a:t>
            </a:r>
            <a:endParaRPr lang="en-US" sz="600" b="1" dirty="0">
              <a:latin typeface="Montserrat" panose="00000500000000000000" pitchFamily="2" charset="0"/>
            </a:endParaRPr>
          </a:p>
        </p:txBody>
      </p:sp>
      <p:sp>
        <p:nvSpPr>
          <p:cNvPr id="2" name="Rectangle 1">
            <a:extLst>
              <a:ext uri="{FF2B5EF4-FFF2-40B4-BE49-F238E27FC236}">
                <a16:creationId xmlns:a16="http://schemas.microsoft.com/office/drawing/2014/main" id="{81616B62-2830-4DAA-BD16-C24CB4DBA5B3}"/>
              </a:ext>
            </a:extLst>
          </p:cNvPr>
          <p:cNvSpPr/>
          <p:nvPr/>
        </p:nvSpPr>
        <p:spPr>
          <a:xfrm>
            <a:off x="1155940" y="1425866"/>
            <a:ext cx="10241150" cy="4847481"/>
          </a:xfrm>
          <a:prstGeom prst="rect">
            <a:avLst/>
          </a:prstGeom>
        </p:spPr>
        <p:txBody>
          <a:bodyPr wrap="square">
            <a:spAutoFit/>
          </a:bodyPr>
          <a:lstStyle/>
          <a:p>
            <a:pPr algn="just">
              <a:spcBef>
                <a:spcPts val="1200"/>
              </a:spcBef>
            </a:pPr>
            <a:r>
              <a:rPr lang="es-ES" sz="2300" dirty="0"/>
              <a:t>Como parte de la solución de problemas en la comunidad se estableció el Modelo de Escaneo, Análisis, Respuestas y Avalúo, (S.A.R.A.), esto es para asegurar el apoyo de vigilancias policiacas en la comunidad y las metas de solución de problemas.</a:t>
            </a:r>
          </a:p>
          <a:p>
            <a:pPr algn="just">
              <a:spcBef>
                <a:spcPts val="1200"/>
              </a:spcBef>
            </a:pPr>
            <a:r>
              <a:rPr lang="es-ES" sz="2300" dirty="0"/>
              <a:t>Desde el año 2021, hemos implementado el Modelo de Solución S.A.R.A. en las siguientes comunidades y residenciales públicos:</a:t>
            </a:r>
          </a:p>
          <a:p>
            <a:pPr marL="285750" indent="-285750" algn="just">
              <a:buFont typeface="Arial" panose="020B0604020202020204" pitchFamily="34" charset="0"/>
              <a:buChar char="•"/>
            </a:pPr>
            <a:r>
              <a:rPr lang="es-ES" sz="2300" dirty="0"/>
              <a:t>Barriada Morales, Caguas</a:t>
            </a:r>
          </a:p>
          <a:p>
            <a:pPr marL="285750" indent="-285750" algn="just">
              <a:buFont typeface="Arial" panose="020B0604020202020204" pitchFamily="34" charset="0"/>
              <a:buChar char="•"/>
            </a:pPr>
            <a:r>
              <a:rPr lang="es-ES" sz="2300" dirty="0"/>
              <a:t>Residencial Pedro Rosario Nieves, Fajardo</a:t>
            </a:r>
          </a:p>
          <a:p>
            <a:pPr marL="285750" indent="-285750" algn="just">
              <a:buFont typeface="Arial" panose="020B0604020202020204" pitchFamily="34" charset="0"/>
              <a:buChar char="•"/>
            </a:pPr>
            <a:r>
              <a:rPr lang="es-ES" sz="2300" dirty="0"/>
              <a:t>Residencial Diego </a:t>
            </a:r>
            <a:r>
              <a:rPr lang="es-ES" sz="2300" dirty="0" err="1"/>
              <a:t>Salduondo</a:t>
            </a:r>
            <a:r>
              <a:rPr lang="es-ES" sz="2300" dirty="0"/>
              <a:t>, Fajardo	</a:t>
            </a:r>
          </a:p>
          <a:p>
            <a:pPr marL="285750" indent="-285750" algn="just">
              <a:buFont typeface="Arial" panose="020B0604020202020204" pitchFamily="34" charset="0"/>
              <a:buChar char="•"/>
            </a:pPr>
            <a:r>
              <a:rPr lang="es-ES" sz="2300" dirty="0"/>
              <a:t>Residencial </a:t>
            </a:r>
            <a:r>
              <a:rPr lang="es-ES" sz="2300" dirty="0" err="1"/>
              <a:t>Frankin</a:t>
            </a:r>
            <a:r>
              <a:rPr lang="es-ES" sz="2300" dirty="0"/>
              <a:t> D. Roosevelt, Mayagüez</a:t>
            </a:r>
          </a:p>
          <a:p>
            <a:pPr marL="285750" indent="-285750" algn="just">
              <a:buFont typeface="Arial" panose="020B0604020202020204" pitchFamily="34" charset="0"/>
              <a:buChar char="•"/>
            </a:pPr>
            <a:r>
              <a:rPr lang="es-ES" sz="2300" dirty="0"/>
              <a:t>Comunidad El Tuque, Ponce</a:t>
            </a:r>
          </a:p>
          <a:p>
            <a:pPr marL="285750" indent="-285750" algn="just">
              <a:buFont typeface="Arial" panose="020B0604020202020204" pitchFamily="34" charset="0"/>
              <a:buChar char="•"/>
            </a:pPr>
            <a:r>
              <a:rPr lang="es-ES" sz="2300" dirty="0"/>
              <a:t>Residencial Villa Esperanza, San Juan</a:t>
            </a:r>
          </a:p>
          <a:p>
            <a:pPr marL="285750" indent="-285750" algn="just">
              <a:buFont typeface="Arial" panose="020B0604020202020204" pitchFamily="34" charset="0"/>
              <a:buChar char="•"/>
            </a:pPr>
            <a:r>
              <a:rPr lang="es-ES" sz="2300" dirty="0"/>
              <a:t>Residencial Los Claveles, Trujillo Alto</a:t>
            </a:r>
          </a:p>
          <a:p>
            <a:pPr marL="285750" indent="-285750" algn="just">
              <a:spcAft>
                <a:spcPts val="1200"/>
              </a:spcAft>
              <a:buFont typeface="Arial" panose="020B0604020202020204" pitchFamily="34" charset="0"/>
              <a:buChar char="•"/>
            </a:pPr>
            <a:r>
              <a:rPr lang="es-ES" sz="2300" dirty="0"/>
              <a:t>Barriada Uva y Barriada </a:t>
            </a:r>
            <a:r>
              <a:rPr lang="es-ES" sz="2300" dirty="0" err="1"/>
              <a:t>Jauca</a:t>
            </a:r>
            <a:r>
              <a:rPr lang="es-ES" sz="2300" dirty="0"/>
              <a:t>, Utuado</a:t>
            </a:r>
          </a:p>
        </p:txBody>
      </p:sp>
      <p:sp>
        <p:nvSpPr>
          <p:cNvPr id="16" name="Title 4">
            <a:extLst>
              <a:ext uri="{FF2B5EF4-FFF2-40B4-BE49-F238E27FC236}">
                <a16:creationId xmlns:a16="http://schemas.microsoft.com/office/drawing/2014/main" id="{9B07CB17-7390-421D-B9CC-F350C65738DD}"/>
              </a:ext>
            </a:extLst>
          </p:cNvPr>
          <p:cNvSpPr>
            <a:spLocks noGrp="1"/>
          </p:cNvSpPr>
          <p:nvPr>
            <p:ph type="title"/>
          </p:nvPr>
        </p:nvSpPr>
        <p:spPr>
          <a:xfrm>
            <a:off x="2841126" y="523168"/>
            <a:ext cx="5557807" cy="707816"/>
          </a:xfrm>
        </p:spPr>
        <p:txBody>
          <a:bodyPr>
            <a:noAutofit/>
          </a:bodyPr>
          <a:lstStyle/>
          <a:p>
            <a:pPr>
              <a:lnSpc>
                <a:spcPct val="115000"/>
              </a:lnSpc>
              <a:spcBef>
                <a:spcPts val="0"/>
              </a:spcBef>
              <a:spcAft>
                <a:spcPts val="800"/>
              </a:spcAft>
            </a:pPr>
            <a:r>
              <a:rPr lang="es-ES" sz="3600" kern="100" cap="small" dirty="0">
                <a:latin typeface="+mj-lt"/>
                <a:cs typeface="Times New Roman" panose="02020603050405020304" pitchFamily="18" charset="0"/>
              </a:rPr>
              <a:t>Iniciativas Comunitarias</a:t>
            </a:r>
            <a:endParaRPr lang="es-US" sz="3600" kern="100" cap="small" dirty="0">
              <a:latin typeface="+mj-lt"/>
              <a:cs typeface="Times New Roman" panose="02020603050405020304" pitchFamily="18" charset="0"/>
            </a:endParaRPr>
          </a:p>
        </p:txBody>
      </p:sp>
      <p:sp>
        <p:nvSpPr>
          <p:cNvPr id="3" name="Rectangle 2">
            <a:extLst>
              <a:ext uri="{FF2B5EF4-FFF2-40B4-BE49-F238E27FC236}">
                <a16:creationId xmlns:a16="http://schemas.microsoft.com/office/drawing/2014/main" id="{B252438F-CC3A-4395-BF6D-5D5B2DFE05FA}"/>
              </a:ext>
            </a:extLst>
          </p:cNvPr>
          <p:cNvSpPr/>
          <p:nvPr/>
        </p:nvSpPr>
        <p:spPr>
          <a:xfrm>
            <a:off x="4905707" y="1056359"/>
            <a:ext cx="2546723" cy="461665"/>
          </a:xfrm>
          <a:prstGeom prst="rect">
            <a:avLst/>
          </a:prstGeom>
        </p:spPr>
        <p:txBody>
          <a:bodyPr wrap="none">
            <a:spAutoFit/>
          </a:bodyPr>
          <a:lstStyle/>
          <a:p>
            <a:pPr algn="just"/>
            <a:r>
              <a:rPr lang="es-ES" sz="2400" b="1" dirty="0"/>
              <a:t>"Modelo S.A.R.A."</a:t>
            </a:r>
          </a:p>
        </p:txBody>
      </p:sp>
      <p:pic>
        <p:nvPicPr>
          <p:cNvPr id="13" name="Picture 12">
            <a:extLst>
              <a:ext uri="{FF2B5EF4-FFF2-40B4-BE49-F238E27FC236}">
                <a16:creationId xmlns:a16="http://schemas.microsoft.com/office/drawing/2014/main" id="{C4F590F7-2B47-4FC3-829B-92C06E041F68}"/>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889" b="97778" l="2667" r="95556">
                        <a14:foregroundMark x1="20444" y1="15556" x2="4000" y2="58222"/>
                        <a14:foregroundMark x1="4000" y1="58222" x2="2667" y2="67111"/>
                        <a14:foregroundMark x1="17778" y1="25333" x2="59111" y2="1333"/>
                        <a14:foregroundMark x1="60000" y1="4889" x2="95556" y2="33333"/>
                        <a14:foregroundMark x1="95556" y1="33333" x2="95556" y2="34222"/>
                        <a14:foregroundMark x1="95556" y1="34222" x2="58667" y2="97778"/>
                        <a14:foregroundMark x1="22222" y1="61333" x2="49333" y2="63556"/>
                        <a14:foregroundMark x1="49333" y1="63556" x2="77778" y2="60889"/>
                      </a14:backgroundRemoval>
                    </a14:imgEffect>
                  </a14:imgLayer>
                </a14:imgProps>
              </a:ext>
              <a:ext uri="{28A0092B-C50C-407E-A947-70E740481C1C}">
                <a14:useLocalDpi xmlns:a14="http://schemas.microsoft.com/office/drawing/2010/main" val="0"/>
              </a:ext>
            </a:extLst>
          </a:blip>
          <a:srcRect l="-935"/>
          <a:stretch/>
        </p:blipFill>
        <p:spPr>
          <a:xfrm>
            <a:off x="10431715" y="409460"/>
            <a:ext cx="965375" cy="956431"/>
          </a:xfrm>
          <a:prstGeom prst="rect">
            <a:avLst/>
          </a:prstGeom>
          <a:effectLst>
            <a:glow rad="127000">
              <a:schemeClr val="bg1"/>
            </a:glow>
          </a:effectLst>
        </p:spPr>
      </p:pic>
    </p:spTree>
    <p:extLst>
      <p:ext uri="{BB962C8B-B14F-4D97-AF65-F5344CB8AC3E}">
        <p14:creationId xmlns:p14="http://schemas.microsoft.com/office/powerpoint/2010/main" val="274023584"/>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Grp="1" noChangeArrowheads="1"/>
          </p:cNvSpPr>
          <p:nvPr>
            <p:ph idx="1"/>
          </p:nvPr>
        </p:nvSpPr>
        <p:spPr bwMode="auto">
          <a:xfrm>
            <a:off x="0" y="6149887"/>
            <a:ext cx="12191999" cy="707816"/>
          </a:xfrm>
          <a:prstGeom prst="rect">
            <a:avLst/>
          </a:prstGeom>
          <a:solidFill>
            <a:srgbClr val="1799A1"/>
          </a:solidFill>
          <a:ln w="9525">
            <a:solidFill>
              <a:srgbClr val="000000"/>
            </a:solid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800"/>
              </a:spcAft>
            </a:pPr>
            <a:r>
              <a:rPr lang="es-US" sz="100" dirty="0">
                <a:solidFill>
                  <a:srgbClr val="FFFFFF"/>
                </a:solidFill>
                <a:effectLst/>
                <a:latin typeface="Arial" panose="020B0604020202020204" pitchFamily="34" charset="0"/>
                <a:ea typeface="MS Mincho"/>
                <a:cs typeface="Times New Roman" panose="02020603050405020304" pitchFamily="18" charset="0"/>
              </a:rPr>
              <a:t> </a:t>
            </a:r>
            <a:endParaRPr lang="en-US" sz="1100" dirty="0">
              <a:effectLst/>
              <a:latin typeface="Calibri" panose="020F0502020204030204" pitchFamily="34" charset="0"/>
              <a:ea typeface="MS Mincho"/>
              <a:cs typeface="Times New Roman" panose="02020603050405020304" pitchFamily="18" charset="0"/>
            </a:endParaRPr>
          </a:p>
        </p:txBody>
      </p:sp>
      <p:sp>
        <p:nvSpPr>
          <p:cNvPr id="9" name="TextBox 8"/>
          <p:cNvSpPr txBox="1"/>
          <p:nvPr/>
        </p:nvSpPr>
        <p:spPr>
          <a:xfrm>
            <a:off x="4228562" y="6411462"/>
            <a:ext cx="3734874" cy="184666"/>
          </a:xfrm>
          <a:prstGeom prst="rect">
            <a:avLst/>
          </a:prstGeom>
          <a:noFill/>
        </p:spPr>
        <p:txBody>
          <a:bodyPr wrap="square" rtlCol="0">
            <a:spAutoFit/>
          </a:bodyPr>
          <a:lstStyle/>
          <a:p>
            <a:pPr algn="ctr"/>
            <a:r>
              <a:rPr lang="es-ES" sz="600" b="1" dirty="0">
                <a:latin typeface="Montserrat" panose="00000500000000000000" pitchFamily="2" charset="0"/>
              </a:rPr>
              <a:t>©2024NPPR.  Derechos reservados, se prohíbe la reproducción.</a:t>
            </a:r>
            <a:endParaRPr lang="en-US" sz="600" b="1" dirty="0">
              <a:latin typeface="Montserrat" panose="00000500000000000000" pitchFamily="2" charset="0"/>
            </a:endParaRPr>
          </a:p>
        </p:txBody>
      </p:sp>
      <p:sp>
        <p:nvSpPr>
          <p:cNvPr id="16" name="Title 4">
            <a:extLst>
              <a:ext uri="{FF2B5EF4-FFF2-40B4-BE49-F238E27FC236}">
                <a16:creationId xmlns:a16="http://schemas.microsoft.com/office/drawing/2014/main" id="{9B07CB17-7390-421D-B9CC-F350C65738DD}"/>
              </a:ext>
            </a:extLst>
          </p:cNvPr>
          <p:cNvSpPr>
            <a:spLocks noGrp="1"/>
          </p:cNvSpPr>
          <p:nvPr>
            <p:ph type="title"/>
          </p:nvPr>
        </p:nvSpPr>
        <p:spPr>
          <a:xfrm>
            <a:off x="4436742" y="564328"/>
            <a:ext cx="3923111" cy="490243"/>
          </a:xfrm>
        </p:spPr>
        <p:txBody>
          <a:bodyPr>
            <a:noAutofit/>
          </a:bodyPr>
          <a:lstStyle/>
          <a:p>
            <a:pPr>
              <a:lnSpc>
                <a:spcPct val="115000"/>
              </a:lnSpc>
              <a:spcBef>
                <a:spcPts val="0"/>
              </a:spcBef>
              <a:spcAft>
                <a:spcPts val="800"/>
              </a:spcAft>
            </a:pPr>
            <a:r>
              <a:rPr lang="es-ES" sz="3200" kern="100" cap="small" dirty="0">
                <a:latin typeface="+mj-lt"/>
                <a:cs typeface="Times New Roman" panose="02020603050405020304" pitchFamily="18" charset="0"/>
              </a:rPr>
              <a:t>Actividades Especiales</a:t>
            </a:r>
            <a:endParaRPr lang="es-US" sz="3200" kern="100" cap="small" dirty="0">
              <a:latin typeface="+mj-lt"/>
              <a:cs typeface="Times New Roman" panose="02020603050405020304" pitchFamily="18" charset="0"/>
            </a:endParaRPr>
          </a:p>
        </p:txBody>
      </p:sp>
      <p:grpSp>
        <p:nvGrpSpPr>
          <p:cNvPr id="27" name="Group 26">
            <a:extLst>
              <a:ext uri="{FF2B5EF4-FFF2-40B4-BE49-F238E27FC236}">
                <a16:creationId xmlns:a16="http://schemas.microsoft.com/office/drawing/2014/main" id="{3087CAA8-9776-49EF-BF13-A2CBDE6A1C4B}"/>
              </a:ext>
            </a:extLst>
          </p:cNvPr>
          <p:cNvGrpSpPr/>
          <p:nvPr/>
        </p:nvGrpSpPr>
        <p:grpSpPr>
          <a:xfrm>
            <a:off x="1216326" y="890730"/>
            <a:ext cx="10180764" cy="5173640"/>
            <a:chOff x="6072074" y="890730"/>
            <a:chExt cx="5325015" cy="5173640"/>
          </a:xfrm>
        </p:grpSpPr>
        <p:sp>
          <p:nvSpPr>
            <p:cNvPr id="18" name="Rectangle 17">
              <a:extLst>
                <a:ext uri="{FF2B5EF4-FFF2-40B4-BE49-F238E27FC236}">
                  <a16:creationId xmlns:a16="http://schemas.microsoft.com/office/drawing/2014/main" id="{BB663E8F-50C3-40F7-B474-C070FD7D9A3D}"/>
                </a:ext>
              </a:extLst>
            </p:cNvPr>
            <p:cNvSpPr/>
            <p:nvPr/>
          </p:nvSpPr>
          <p:spPr>
            <a:xfrm>
              <a:off x="6072074" y="1561022"/>
              <a:ext cx="5325015" cy="1631216"/>
            </a:xfrm>
            <a:prstGeom prst="rect">
              <a:avLst/>
            </a:prstGeom>
          </p:spPr>
          <p:txBody>
            <a:bodyPr wrap="square">
              <a:spAutoFit/>
            </a:bodyPr>
            <a:lstStyle/>
            <a:p>
              <a:pPr algn="just">
                <a:spcBef>
                  <a:spcPts val="1200"/>
                </a:spcBef>
              </a:pPr>
              <a:r>
                <a:rPr lang="es-ES" sz="2000" dirty="0"/>
                <a:t>En el mes de octubre de los años 2021 al 2024, celebramos Un Café con Mis Policías. Es un compartir de un café con un policía para conocer la parte humana del servidor público, los valores, el respeto y la empatía. Es unir la ciudadanía con el policía y así puedan conocer que es mas allá de arrestar, expedir boletos y hacer cumplir la ley. Este evento se celebra en las 13 áreas.</a:t>
              </a:r>
            </a:p>
          </p:txBody>
        </p:sp>
        <p:sp>
          <p:nvSpPr>
            <p:cNvPr id="19" name="Rectangle 18">
              <a:extLst>
                <a:ext uri="{FF2B5EF4-FFF2-40B4-BE49-F238E27FC236}">
                  <a16:creationId xmlns:a16="http://schemas.microsoft.com/office/drawing/2014/main" id="{8EBC168E-D579-4153-B508-6AFB0051D677}"/>
                </a:ext>
              </a:extLst>
            </p:cNvPr>
            <p:cNvSpPr/>
            <p:nvPr/>
          </p:nvSpPr>
          <p:spPr>
            <a:xfrm>
              <a:off x="7716646" y="890730"/>
              <a:ext cx="2284420" cy="584775"/>
            </a:xfrm>
            <a:prstGeom prst="rect">
              <a:avLst/>
            </a:prstGeom>
          </p:spPr>
          <p:txBody>
            <a:bodyPr wrap="square">
              <a:spAutoFit/>
            </a:bodyPr>
            <a:lstStyle/>
            <a:p>
              <a:r>
                <a:rPr lang="es-ES" sz="3200" b="1" dirty="0"/>
                <a:t>Un Café con Mis Policías</a:t>
              </a:r>
            </a:p>
          </p:txBody>
        </p:sp>
        <p:pic>
          <p:nvPicPr>
            <p:cNvPr id="26" name="Picture 25" descr="cid:f1448116-c825-464d-b136-1ecc2c2dd9d4@namprd09.prod.outlook.com">
              <a:extLst>
                <a:ext uri="{FF2B5EF4-FFF2-40B4-BE49-F238E27FC236}">
                  <a16:creationId xmlns:a16="http://schemas.microsoft.com/office/drawing/2014/main" id="{C1685F20-E652-4461-A93D-6139D1A60E67}"/>
                </a:ext>
              </a:extLst>
            </p:cNvPr>
            <p:cNvPicPr>
              <a:picLocks noChangeAspect="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6167887" y="3114136"/>
              <a:ext cx="5229201" cy="2950234"/>
            </a:xfrm>
            <a:prstGeom prst="rect">
              <a:avLst/>
            </a:prstGeom>
            <a:noFill/>
            <a:ln>
              <a:noFill/>
            </a:ln>
          </p:spPr>
        </p:pic>
      </p:grpSp>
      <p:pic>
        <p:nvPicPr>
          <p:cNvPr id="21" name="Picture 20">
            <a:extLst>
              <a:ext uri="{FF2B5EF4-FFF2-40B4-BE49-F238E27FC236}">
                <a16:creationId xmlns:a16="http://schemas.microsoft.com/office/drawing/2014/main" id="{60892FE3-C723-4871-9F81-2F9BA6675AA8}"/>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889" b="97778" l="2667" r="95556">
                        <a14:foregroundMark x1="20444" y1="15556" x2="4000" y2="58222"/>
                        <a14:foregroundMark x1="4000" y1="58222" x2="2667" y2="67111"/>
                        <a14:foregroundMark x1="17778" y1="25333" x2="59111" y2="1333"/>
                        <a14:foregroundMark x1="60000" y1="4889" x2="95556" y2="33333"/>
                        <a14:foregroundMark x1="95556" y1="33333" x2="95556" y2="34222"/>
                        <a14:foregroundMark x1="95556" y1="34222" x2="58667" y2="97778"/>
                        <a14:foregroundMark x1="22222" y1="61333" x2="49333" y2="63556"/>
                        <a14:foregroundMark x1="49333" y1="63556" x2="77778" y2="60889"/>
                      </a14:backgroundRemoval>
                    </a14:imgEffect>
                  </a14:imgLayer>
                </a14:imgProps>
              </a:ext>
              <a:ext uri="{28A0092B-C50C-407E-A947-70E740481C1C}">
                <a14:useLocalDpi xmlns:a14="http://schemas.microsoft.com/office/drawing/2010/main" val="0"/>
              </a:ext>
            </a:extLst>
          </a:blip>
          <a:srcRect l="-935"/>
          <a:stretch/>
        </p:blipFill>
        <p:spPr>
          <a:xfrm>
            <a:off x="10431715" y="409460"/>
            <a:ext cx="965375" cy="956431"/>
          </a:xfrm>
          <a:prstGeom prst="rect">
            <a:avLst/>
          </a:prstGeom>
          <a:effectLst>
            <a:glow rad="127000">
              <a:schemeClr val="bg1"/>
            </a:glow>
          </a:effectLst>
        </p:spPr>
      </p:pic>
    </p:spTree>
    <p:extLst>
      <p:ext uri="{BB962C8B-B14F-4D97-AF65-F5344CB8AC3E}">
        <p14:creationId xmlns:p14="http://schemas.microsoft.com/office/powerpoint/2010/main" val="3795303639"/>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2" descr="https://uceafee7c31bcad85398d4e2bb1e.previews.dropboxusercontent.com/p/pdf_img/ABKwvPfMfj9f7jxHSGzSiglXEW3w-qQeH4uR5HFJPGjzsCHg0OUC9IFco3Z5IBgvx07p2ZnbwHcADGZnxzdP-CNkk6ImHEYKfLtrJQHWrkV3cdV2sCCJyJbek7WvAHZ1SMUSnemdyMg2QVPxvVFOgAqHNcxxrnaIBksZh7YeKSR_cY26OTomQe1OYN4HdQN3oiIPMfSk9VpbORtCWo45Xg1B-SJJFvC8LGi0XEwcCxOLAIbxsZJZEMmSuR0bqUVwf30ozgCqWzyqWIfnsxk5Y0EDy3-z22c1UiONkfonjTZRt4U6NruJ5-6hOBsXy6El9VV41q7DQKUGa-4Hl9SALNro/p.png?page=0&amp;scale_percent=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11262" y="906462"/>
            <a:ext cx="2827338" cy="504507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61273" y="2422525"/>
            <a:ext cx="1540371" cy="197802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5" descr="Logo&#10;&#10;Description automatically generated"/>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124450" y="2457450"/>
            <a:ext cx="1943100" cy="19431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8"/>
          <p:cNvSpPr txBox="1">
            <a:spLocks noChangeArrowheads="1"/>
          </p:cNvSpPr>
          <p:nvPr/>
        </p:nvSpPr>
        <p:spPr bwMode="auto">
          <a:xfrm>
            <a:off x="4768850" y="6411913"/>
            <a:ext cx="2692400" cy="184150"/>
          </a:xfrm>
          <a:prstGeom prst="rect">
            <a:avLst/>
          </a:prstGeom>
          <a:noFill/>
          <a:ln w="9525">
            <a:noFill/>
            <a:miter lim="800000"/>
            <a:headEnd/>
            <a:tailEnd/>
          </a:ln>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altLang="es-PR" sz="600" b="1"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©2024NPPR. Derechos reservados, se prohíbe la reproducción.</a:t>
            </a:r>
            <a:endParaRPr kumimoji="0" lang="es-ES" altLang="es-PR" sz="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614092216"/>
      </p:ext>
    </p:extLst>
  </p:cSld>
  <p:clrMapOvr>
    <a:masterClrMapping/>
  </p:clrMapOvr>
  <mc:AlternateContent xmlns:mc="http://schemas.openxmlformats.org/markup-compatibility/2006" xmlns:p14="http://schemas.microsoft.com/office/powerpoint/2010/main">
    <mc:Choice Requires="p14">
      <p:transition p14:dur="1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A6746-A718-4F31-970D-841F88E3CDE8}"/>
              </a:ext>
            </a:extLst>
          </p:cNvPr>
          <p:cNvSpPr>
            <a:spLocks noGrp="1"/>
          </p:cNvSpPr>
          <p:nvPr>
            <p:ph type="title"/>
          </p:nvPr>
        </p:nvSpPr>
        <p:spPr>
          <a:xfrm>
            <a:off x="4343398" y="827066"/>
            <a:ext cx="3224107" cy="545657"/>
          </a:xfrm>
        </p:spPr>
        <p:txBody>
          <a:bodyPr>
            <a:normAutofit fontScale="90000"/>
          </a:bodyPr>
          <a:lstStyle/>
          <a:p>
            <a:r>
              <a:rPr lang="en-US" sz="4000" dirty="0"/>
              <a:t>INTRODUCCIÓN</a:t>
            </a:r>
            <a:endParaRPr lang="es-PR" sz="4000" dirty="0"/>
          </a:p>
        </p:txBody>
      </p:sp>
      <p:sp>
        <p:nvSpPr>
          <p:cNvPr id="3" name="Content Placeholder 2">
            <a:extLst>
              <a:ext uri="{FF2B5EF4-FFF2-40B4-BE49-F238E27FC236}">
                <a16:creationId xmlns:a16="http://schemas.microsoft.com/office/drawing/2014/main" id="{9C16C27A-292B-4762-8BBE-5C0031E0EB66}"/>
              </a:ext>
            </a:extLst>
          </p:cNvPr>
          <p:cNvSpPr>
            <a:spLocks noGrp="1"/>
          </p:cNvSpPr>
          <p:nvPr>
            <p:ph idx="1"/>
          </p:nvPr>
        </p:nvSpPr>
        <p:spPr>
          <a:xfrm>
            <a:off x="1168400" y="1628669"/>
            <a:ext cx="10295467" cy="4258332"/>
          </a:xfrm>
        </p:spPr>
        <p:txBody>
          <a:bodyPr/>
          <a:lstStyle/>
          <a:p>
            <a:pPr marL="0" indent="0" algn="just">
              <a:buNone/>
            </a:pPr>
            <a:r>
              <a:rPr lang="es-PR" dirty="0"/>
              <a:t>Entre los logros que estaremos desglosando se encuentra la creación de la Superintendencia Auxiliar de Operaciones Especiales la cual ha fortalecido nuestra capacidad de respuesta ante situaciones críticas. Mientras que la reducción histórica de asesinatos en el año 2023 refleja el impacto positivo de nuestras estrategias de seguridad. </a:t>
            </a:r>
          </a:p>
          <a:p>
            <a:pPr marL="0" indent="0" algn="just">
              <a:buNone/>
            </a:pPr>
            <a:r>
              <a:rPr lang="es-ES" dirty="0">
                <a:ea typeface="Calibri" panose="020F0502020204030204" pitchFamily="34" charset="0"/>
                <a:cs typeface="Times New Roman" panose="02020603050405020304" pitchFamily="18" charset="0"/>
              </a:rPr>
              <a:t>La integración de estos negociados y sus unidades investigativas y operacionales, han tenido como resultado la agilidad oportuna del manejo de los recursos especializados en el desarrollo de las diferentes iniciativas como el Plan 100 x 35, Los Más Buscados, Gatilleros, Alto Perfil, Desenmascarando el Crimen, </a:t>
            </a:r>
            <a:r>
              <a:rPr lang="es-ES" dirty="0" err="1">
                <a:ea typeface="Calibri" panose="020F0502020204030204" pitchFamily="34" charset="0"/>
                <a:cs typeface="Times New Roman" panose="02020603050405020304" pitchFamily="18" charset="0"/>
              </a:rPr>
              <a:t>Cease</a:t>
            </a:r>
            <a:r>
              <a:rPr lang="es-ES" dirty="0">
                <a:ea typeface="Calibri" panose="020F0502020204030204" pitchFamily="34" charset="0"/>
                <a:cs typeface="Times New Roman" panose="02020603050405020304" pitchFamily="18" charset="0"/>
              </a:rPr>
              <a:t> </a:t>
            </a:r>
            <a:r>
              <a:rPr lang="es-ES" dirty="0" err="1">
                <a:ea typeface="Calibri" panose="020F0502020204030204" pitchFamily="34" charset="0"/>
                <a:cs typeface="Times New Roman" panose="02020603050405020304" pitchFamily="18" charset="0"/>
              </a:rPr>
              <a:t>Fire</a:t>
            </a:r>
            <a:r>
              <a:rPr lang="es-ES" dirty="0">
                <a:ea typeface="Calibri" panose="020F0502020204030204" pitchFamily="34" charset="0"/>
                <a:cs typeface="Times New Roman" panose="02020603050405020304" pitchFamily="18" charset="0"/>
              </a:rPr>
              <a:t> (FBI), </a:t>
            </a:r>
            <a:r>
              <a:rPr lang="es-ES" dirty="0" err="1">
                <a:ea typeface="Calibri" panose="020F0502020204030204" pitchFamily="34" charset="0"/>
                <a:cs typeface="Times New Roman" panose="02020603050405020304" pitchFamily="18" charset="0"/>
              </a:rPr>
              <a:t>Thunder</a:t>
            </a:r>
            <a:r>
              <a:rPr lang="es-ES" dirty="0">
                <a:ea typeface="Calibri" panose="020F0502020204030204" pitchFamily="34" charset="0"/>
                <a:cs typeface="Times New Roman" panose="02020603050405020304" pitchFamily="18" charset="0"/>
              </a:rPr>
              <a:t> Storm (US Marshals). </a:t>
            </a:r>
          </a:p>
          <a:p>
            <a:pPr marL="0" indent="0" algn="just">
              <a:buNone/>
            </a:pPr>
            <a:r>
              <a:rPr lang="es-PR" dirty="0"/>
              <a:t>La visión para el futuro es clara: continuar avanzando hacia una fuerza policial más eficiente, transparente y receptiva a las necesidades de la ciudadanía. </a:t>
            </a:r>
          </a:p>
          <a:p>
            <a:pPr marL="0" indent="0" algn="just">
              <a:buNone/>
            </a:pPr>
            <a:endParaRPr lang="es-ES" dirty="0">
              <a:ea typeface="Calibri" panose="020F0502020204030204" pitchFamily="34" charset="0"/>
              <a:cs typeface="Times New Roman" panose="02020603050405020304" pitchFamily="18" charset="0"/>
            </a:endParaRPr>
          </a:p>
          <a:p>
            <a:pPr marL="0" indent="0" algn="just">
              <a:buNone/>
            </a:pPr>
            <a:endParaRPr lang="es-PR" dirty="0"/>
          </a:p>
        </p:txBody>
      </p:sp>
      <p:sp>
        <p:nvSpPr>
          <p:cNvPr id="4" name="Footer Placeholder 3">
            <a:extLst>
              <a:ext uri="{FF2B5EF4-FFF2-40B4-BE49-F238E27FC236}">
                <a16:creationId xmlns:a16="http://schemas.microsoft.com/office/drawing/2014/main" id="{B8BC1FDB-40E8-4813-8502-9764AC2A4179}"/>
              </a:ext>
            </a:extLst>
          </p:cNvPr>
          <p:cNvSpPr>
            <a:spLocks noGrp="1"/>
          </p:cNvSpPr>
          <p:nvPr>
            <p:ph type="ftr" sz="quarter" idx="11"/>
          </p:nvPr>
        </p:nvSpPr>
        <p:spPr/>
        <p:txBody>
          <a:bodyPr/>
          <a:lstStyle/>
          <a:p>
            <a:r>
              <a:rPr lang="en-US"/>
              <a:t>P.   G. </a:t>
            </a:r>
          </a:p>
        </p:txBody>
      </p:sp>
      <p:pic>
        <p:nvPicPr>
          <p:cNvPr id="5" name="Picture 9">
            <a:extLst>
              <a:ext uri="{FF2B5EF4-FFF2-40B4-BE49-F238E27FC236}">
                <a16:creationId xmlns:a16="http://schemas.microsoft.com/office/drawing/2014/main" id="{92F0141C-DDA2-4080-B1D2-C912C62C6F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74470" y="457200"/>
            <a:ext cx="779329" cy="989985"/>
          </a:xfrm>
          <a:prstGeom prst="rect">
            <a:avLst/>
          </a:prstGeom>
          <a:ln>
            <a:noFill/>
          </a:ln>
          <a:effectLst>
            <a:outerShdw blurRad="190500" algn="tl" rotWithShape="0">
              <a:schemeClr val="bg1">
                <a:alpha val="7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a:extLst>
              <a:ext uri="{FF2B5EF4-FFF2-40B4-BE49-F238E27FC236}">
                <a16:creationId xmlns:a16="http://schemas.microsoft.com/office/drawing/2014/main" id="{10AB87D9-236C-43E6-8DBD-974A1EB58D8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51682" y="427822"/>
            <a:ext cx="1023640" cy="1030709"/>
          </a:xfrm>
          <a:prstGeom prst="rect">
            <a:avLst/>
          </a:prstGeom>
          <a:ln>
            <a:noFill/>
          </a:ln>
          <a:effectLst>
            <a:outerShdw blurRad="190500" algn="tl" rotWithShape="0">
              <a:schemeClr val="bg1">
                <a:alpha val="7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4565960"/>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A6746-A718-4F31-970D-841F88E3CDE8}"/>
              </a:ext>
            </a:extLst>
          </p:cNvPr>
          <p:cNvSpPr>
            <a:spLocks noGrp="1"/>
          </p:cNvSpPr>
          <p:nvPr>
            <p:ph type="title"/>
          </p:nvPr>
        </p:nvSpPr>
        <p:spPr>
          <a:xfrm>
            <a:off x="2376962" y="526298"/>
            <a:ext cx="6663325" cy="832909"/>
          </a:xfrm>
        </p:spPr>
        <p:txBody>
          <a:bodyPr>
            <a:noAutofit/>
          </a:bodyPr>
          <a:lstStyle/>
          <a:p>
            <a:pPr algn="ctr"/>
            <a:r>
              <a:rPr lang="en-US" sz="3200" dirty="0"/>
              <a:t>PERSONAL DEL NEGOCIADO DE LA POLICÍA DE PUERTO RICO</a:t>
            </a:r>
            <a:endParaRPr lang="es-PR" sz="3200" dirty="0"/>
          </a:p>
        </p:txBody>
      </p:sp>
      <p:sp>
        <p:nvSpPr>
          <p:cNvPr id="3" name="Content Placeholder 2">
            <a:extLst>
              <a:ext uri="{FF2B5EF4-FFF2-40B4-BE49-F238E27FC236}">
                <a16:creationId xmlns:a16="http://schemas.microsoft.com/office/drawing/2014/main" id="{9C16C27A-292B-4762-8BBE-5C0031E0EB66}"/>
              </a:ext>
            </a:extLst>
          </p:cNvPr>
          <p:cNvSpPr>
            <a:spLocks noGrp="1"/>
          </p:cNvSpPr>
          <p:nvPr>
            <p:ph idx="1"/>
          </p:nvPr>
        </p:nvSpPr>
        <p:spPr>
          <a:xfrm>
            <a:off x="1329268" y="1591733"/>
            <a:ext cx="10024532" cy="4487334"/>
          </a:xfrm>
        </p:spPr>
        <p:txBody>
          <a:bodyPr/>
          <a:lstStyle/>
          <a:p>
            <a:pPr algn="just" fontAlgn="ctr">
              <a:lnSpc>
                <a:spcPct val="150000"/>
              </a:lnSpc>
              <a:buFont typeface="Wingdings" panose="05000000000000000000" pitchFamily="2" charset="2"/>
              <a:buChar char="Ø"/>
            </a:pPr>
            <a:r>
              <a:rPr lang="es-PR" sz="2100" dirty="0"/>
              <a:t>El Negociado de la Policía de Puerto Rico está compuesto por 2,917 mujeres y 8,558 hombres para un total de 11,475 Miembros del Negociado de la Policía de Puerto Rico. </a:t>
            </a:r>
          </a:p>
          <a:p>
            <a:pPr algn="just" fontAlgn="ctr">
              <a:lnSpc>
                <a:spcPct val="150000"/>
              </a:lnSpc>
              <a:buFont typeface="Wingdings" panose="05000000000000000000" pitchFamily="2" charset="2"/>
              <a:buChar char="Ø"/>
            </a:pPr>
            <a:r>
              <a:rPr lang="es-PR" sz="2100" dirty="0"/>
              <a:t>El total de Vacantes para esta fecha es de 8,969 MNPPR.</a:t>
            </a:r>
          </a:p>
          <a:p>
            <a:pPr algn="just" fontAlgn="ctr">
              <a:lnSpc>
                <a:spcPct val="150000"/>
              </a:lnSpc>
              <a:buFont typeface="Wingdings" panose="05000000000000000000" pitchFamily="2" charset="2"/>
              <a:buChar char="Ø"/>
            </a:pPr>
            <a:r>
              <a:rPr lang="es-PR" sz="2100" dirty="0"/>
              <a:t>El personal clasificado del Negociado de la Policía de Puerto Rico está compuesto por 516 mujeres y 222 hombres para un total de 738 empleados civiles. </a:t>
            </a:r>
          </a:p>
          <a:p>
            <a:pPr algn="just" fontAlgn="ctr">
              <a:lnSpc>
                <a:spcPct val="150000"/>
              </a:lnSpc>
              <a:buFont typeface="Wingdings" panose="05000000000000000000" pitchFamily="2" charset="2"/>
              <a:buChar char="Ø"/>
            </a:pPr>
            <a:r>
              <a:rPr lang="es-PR" sz="2100" dirty="0"/>
              <a:t>De este personal civil 701 son de estatus regular, 31 son transitorios y 6 de confianza.</a:t>
            </a:r>
          </a:p>
          <a:p>
            <a:pPr algn="just" fontAlgn="ctr">
              <a:lnSpc>
                <a:spcPct val="150000"/>
              </a:lnSpc>
              <a:buFont typeface="Wingdings" panose="05000000000000000000" pitchFamily="2" charset="2"/>
              <a:buChar char="Ø"/>
            </a:pPr>
            <a:r>
              <a:rPr lang="en-US" sz="2100" dirty="0"/>
              <a:t>A</a:t>
            </a:r>
            <a:r>
              <a:rPr lang="es-PR" sz="2100" dirty="0"/>
              <a:t> continuación detallamos el resumen estadístico de todo el personal del Negociado de la Policía de Puerto Rico. (A la fecha del 6 de septiembre del 2024).</a:t>
            </a:r>
          </a:p>
          <a:p>
            <a:pPr marL="0" indent="0" algn="just" fontAlgn="ctr">
              <a:buNone/>
            </a:pPr>
            <a:endParaRPr lang="es-PR" dirty="0"/>
          </a:p>
        </p:txBody>
      </p:sp>
      <p:sp>
        <p:nvSpPr>
          <p:cNvPr id="4" name="Footer Placeholder 3">
            <a:extLst>
              <a:ext uri="{FF2B5EF4-FFF2-40B4-BE49-F238E27FC236}">
                <a16:creationId xmlns:a16="http://schemas.microsoft.com/office/drawing/2014/main" id="{B8BC1FDB-40E8-4813-8502-9764AC2A4179}"/>
              </a:ext>
            </a:extLst>
          </p:cNvPr>
          <p:cNvSpPr>
            <a:spLocks noGrp="1"/>
          </p:cNvSpPr>
          <p:nvPr>
            <p:ph type="ftr" sz="quarter" idx="11"/>
          </p:nvPr>
        </p:nvSpPr>
        <p:spPr/>
        <p:txBody>
          <a:bodyPr/>
          <a:lstStyle/>
          <a:p>
            <a:r>
              <a:rPr lang="en-US"/>
              <a:t>P.   G. </a:t>
            </a:r>
          </a:p>
        </p:txBody>
      </p:sp>
      <p:pic>
        <p:nvPicPr>
          <p:cNvPr id="5" name="Picture 9">
            <a:extLst>
              <a:ext uri="{FF2B5EF4-FFF2-40B4-BE49-F238E27FC236}">
                <a16:creationId xmlns:a16="http://schemas.microsoft.com/office/drawing/2014/main" id="{383950DD-E8D7-47EA-9A00-D3A0F497F2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74471" y="447761"/>
            <a:ext cx="779329" cy="989985"/>
          </a:xfrm>
          <a:prstGeom prst="rect">
            <a:avLst/>
          </a:prstGeom>
          <a:ln>
            <a:noFill/>
          </a:ln>
          <a:effectLst>
            <a:outerShdw blurRad="190500" algn="tl" rotWithShape="0">
              <a:schemeClr val="bg1">
                <a:alpha val="7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a:extLst>
              <a:ext uri="{FF2B5EF4-FFF2-40B4-BE49-F238E27FC236}">
                <a16:creationId xmlns:a16="http://schemas.microsoft.com/office/drawing/2014/main" id="{5D0D3A68-BBD3-4396-960F-F14F8E3297C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51682" y="427822"/>
            <a:ext cx="1023640" cy="1030709"/>
          </a:xfrm>
          <a:prstGeom prst="rect">
            <a:avLst/>
          </a:prstGeom>
          <a:ln>
            <a:noFill/>
          </a:ln>
          <a:effectLst>
            <a:outerShdw blurRad="190500" algn="tl" rotWithShape="0">
              <a:schemeClr val="bg1">
                <a:alpha val="7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0048002"/>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183B9-EC1A-4D36-86C6-5DA3C9164987}"/>
              </a:ext>
            </a:extLst>
          </p:cNvPr>
          <p:cNvSpPr>
            <a:spLocks noGrp="1"/>
          </p:cNvSpPr>
          <p:nvPr>
            <p:ph type="title"/>
          </p:nvPr>
        </p:nvSpPr>
        <p:spPr>
          <a:xfrm>
            <a:off x="3607934" y="755643"/>
            <a:ext cx="5252045" cy="706964"/>
          </a:xfrm>
        </p:spPr>
        <p:txBody>
          <a:bodyPr>
            <a:normAutofit/>
          </a:bodyPr>
          <a:lstStyle/>
          <a:p>
            <a:pPr algn="ctr"/>
            <a:r>
              <a:rPr lang="es-PR" sz="3200" dirty="0">
                <a:latin typeface="+mj-lt"/>
                <a:cs typeface="Arial" panose="020B0604020202020204" pitchFamily="34" charset="0"/>
              </a:rPr>
              <a:t>Resumen Estadístico Rango</a:t>
            </a:r>
          </a:p>
        </p:txBody>
      </p:sp>
      <p:graphicFrame>
        <p:nvGraphicFramePr>
          <p:cNvPr id="6" name="Table 5">
            <a:extLst>
              <a:ext uri="{FF2B5EF4-FFF2-40B4-BE49-F238E27FC236}">
                <a16:creationId xmlns:a16="http://schemas.microsoft.com/office/drawing/2014/main" id="{F59DCE6A-90EF-420D-965B-DBC8CA74BAF3}"/>
              </a:ext>
            </a:extLst>
          </p:cNvPr>
          <p:cNvGraphicFramePr>
            <a:graphicFrameLocks noGrp="1"/>
          </p:cNvGraphicFramePr>
          <p:nvPr>
            <p:extLst/>
          </p:nvPr>
        </p:nvGraphicFramePr>
        <p:xfrm>
          <a:off x="1264024" y="1543910"/>
          <a:ext cx="10058401" cy="4132989"/>
        </p:xfrm>
        <a:graphic>
          <a:graphicData uri="http://schemas.openxmlformats.org/drawingml/2006/table">
            <a:tbl>
              <a:tblPr/>
              <a:tblGrid>
                <a:gridCol w="2427888">
                  <a:extLst>
                    <a:ext uri="{9D8B030D-6E8A-4147-A177-3AD203B41FA5}">
                      <a16:colId xmlns:a16="http://schemas.microsoft.com/office/drawing/2014/main" val="2065769575"/>
                    </a:ext>
                  </a:extLst>
                </a:gridCol>
                <a:gridCol w="1647497">
                  <a:extLst>
                    <a:ext uri="{9D8B030D-6E8A-4147-A177-3AD203B41FA5}">
                      <a16:colId xmlns:a16="http://schemas.microsoft.com/office/drawing/2014/main" val="645164761"/>
                    </a:ext>
                  </a:extLst>
                </a:gridCol>
                <a:gridCol w="1404708">
                  <a:extLst>
                    <a:ext uri="{9D8B030D-6E8A-4147-A177-3AD203B41FA5}">
                      <a16:colId xmlns:a16="http://schemas.microsoft.com/office/drawing/2014/main" val="3285718581"/>
                    </a:ext>
                  </a:extLst>
                </a:gridCol>
                <a:gridCol w="2063706">
                  <a:extLst>
                    <a:ext uri="{9D8B030D-6E8A-4147-A177-3AD203B41FA5}">
                      <a16:colId xmlns:a16="http://schemas.microsoft.com/office/drawing/2014/main" val="3200693020"/>
                    </a:ext>
                  </a:extLst>
                </a:gridCol>
                <a:gridCol w="2514602">
                  <a:extLst>
                    <a:ext uri="{9D8B030D-6E8A-4147-A177-3AD203B41FA5}">
                      <a16:colId xmlns:a16="http://schemas.microsoft.com/office/drawing/2014/main" val="3126385605"/>
                    </a:ext>
                  </a:extLst>
                </a:gridCol>
              </a:tblGrid>
              <a:tr h="377305">
                <a:tc>
                  <a:txBody>
                    <a:bodyPr/>
                    <a:lstStyle/>
                    <a:p>
                      <a:pPr algn="ctr" fontAlgn="ctr"/>
                      <a:r>
                        <a:rPr lang="es-PR" sz="1500" b="1" i="0" u="none" strike="noStrike" noProof="0">
                          <a:solidFill>
                            <a:srgbClr val="000000"/>
                          </a:solidFill>
                          <a:effectLst/>
                          <a:latin typeface="Arial" panose="020B0604020202020204" pitchFamily="34" charset="0"/>
                          <a:cs typeface="Arial" panose="020B0604020202020204" pitchFamily="34" charset="0"/>
                        </a:rPr>
                        <a:t>Sistema Rango</a:t>
                      </a:r>
                    </a:p>
                  </a:txBody>
                  <a:tcPr marL="0" marR="0" marT="0" marB="0" anchor="ctr">
                    <a:lnL>
                      <a:noFill/>
                    </a:lnL>
                    <a:lnR>
                      <a:noFill/>
                    </a:lnR>
                    <a:lnT>
                      <a:noFill/>
                    </a:lnT>
                    <a:lnB>
                      <a:noFill/>
                    </a:lnB>
                    <a:solidFill>
                      <a:srgbClr val="B4C6E7"/>
                    </a:solidFill>
                  </a:tcPr>
                </a:tc>
                <a:tc>
                  <a:txBody>
                    <a:bodyPr/>
                    <a:lstStyle/>
                    <a:p>
                      <a:pPr algn="ctr" fontAlgn="ctr"/>
                      <a:r>
                        <a:rPr lang="es-PR" sz="1500" b="1" i="0" u="none" strike="noStrike" noProof="0">
                          <a:solidFill>
                            <a:srgbClr val="000000"/>
                          </a:solidFill>
                          <a:effectLst/>
                          <a:latin typeface="Arial" panose="020B0604020202020204" pitchFamily="34" charset="0"/>
                          <a:cs typeface="Arial" panose="020B0604020202020204" pitchFamily="34" charset="0"/>
                        </a:rPr>
                        <a:t>Mujeres</a:t>
                      </a:r>
                    </a:p>
                  </a:txBody>
                  <a:tcPr marL="0" marR="0" marT="0" marB="0" anchor="ctr">
                    <a:lnL>
                      <a:noFill/>
                    </a:lnL>
                    <a:lnR>
                      <a:noFill/>
                    </a:lnR>
                    <a:lnT>
                      <a:noFill/>
                    </a:lnT>
                    <a:lnB>
                      <a:noFill/>
                    </a:lnB>
                    <a:solidFill>
                      <a:srgbClr val="B4C6E7"/>
                    </a:solidFill>
                  </a:tcPr>
                </a:tc>
                <a:tc>
                  <a:txBody>
                    <a:bodyPr/>
                    <a:lstStyle/>
                    <a:p>
                      <a:pPr algn="ctr" fontAlgn="ctr"/>
                      <a:r>
                        <a:rPr lang="es-PR" sz="1500" b="1" i="0" u="none" strike="noStrike" noProof="0">
                          <a:solidFill>
                            <a:srgbClr val="000000"/>
                          </a:solidFill>
                          <a:effectLst/>
                          <a:latin typeface="Arial" panose="020B0604020202020204" pitchFamily="34" charset="0"/>
                          <a:cs typeface="Arial" panose="020B0604020202020204" pitchFamily="34" charset="0"/>
                        </a:rPr>
                        <a:t>Hombres</a:t>
                      </a:r>
                    </a:p>
                  </a:txBody>
                  <a:tcPr marL="0" marR="0" marT="0" marB="0" anchor="ctr">
                    <a:lnL>
                      <a:noFill/>
                    </a:lnL>
                    <a:lnR>
                      <a:noFill/>
                    </a:lnR>
                    <a:lnT>
                      <a:noFill/>
                    </a:lnT>
                    <a:lnB>
                      <a:noFill/>
                    </a:lnB>
                    <a:solidFill>
                      <a:srgbClr val="B4C6E7"/>
                    </a:solidFill>
                  </a:tcPr>
                </a:tc>
                <a:tc>
                  <a:txBody>
                    <a:bodyPr/>
                    <a:lstStyle/>
                    <a:p>
                      <a:pPr algn="ctr" fontAlgn="ctr"/>
                      <a:r>
                        <a:rPr lang="es-PR" sz="1500" b="1" i="0" u="none" strike="noStrike" noProof="0">
                          <a:solidFill>
                            <a:srgbClr val="000000"/>
                          </a:solidFill>
                          <a:effectLst/>
                          <a:latin typeface="Arial" panose="020B0604020202020204" pitchFamily="34" charset="0"/>
                          <a:cs typeface="Arial" panose="020B0604020202020204" pitchFamily="34" charset="0"/>
                        </a:rPr>
                        <a:t>Total Activos</a:t>
                      </a:r>
                    </a:p>
                  </a:txBody>
                  <a:tcPr marL="0" marR="0" marT="0" marB="0" anchor="ctr">
                    <a:lnL>
                      <a:noFill/>
                    </a:lnL>
                    <a:lnR>
                      <a:noFill/>
                    </a:lnR>
                    <a:lnT>
                      <a:noFill/>
                    </a:lnT>
                    <a:lnB>
                      <a:noFill/>
                    </a:lnB>
                    <a:solidFill>
                      <a:schemeClr val="accent1">
                        <a:lumMod val="20000"/>
                        <a:lumOff val="80000"/>
                      </a:schemeClr>
                    </a:solidFill>
                  </a:tcPr>
                </a:tc>
                <a:tc>
                  <a:txBody>
                    <a:bodyPr/>
                    <a:lstStyle/>
                    <a:p>
                      <a:pPr algn="ctr" fontAlgn="ctr"/>
                      <a:r>
                        <a:rPr lang="es-PR" sz="1500" b="1" i="0" u="none" strike="noStrike" noProof="0">
                          <a:solidFill>
                            <a:srgbClr val="000000"/>
                          </a:solidFill>
                          <a:effectLst/>
                          <a:latin typeface="Arial" panose="020B0604020202020204" pitchFamily="34" charset="0"/>
                          <a:cs typeface="Arial" panose="020B0604020202020204" pitchFamily="34" charset="0"/>
                        </a:rPr>
                        <a:t>Total Vacantes</a:t>
                      </a:r>
                    </a:p>
                  </a:txBody>
                  <a:tcPr marL="0" marR="0" marT="0" marB="0" anchor="ctr">
                    <a:lnL>
                      <a:noFill/>
                    </a:lnL>
                    <a:lnR>
                      <a:noFill/>
                    </a:lnR>
                    <a:lnT>
                      <a:noFill/>
                    </a:lnT>
                    <a:lnB>
                      <a:noFill/>
                    </a:lnB>
                    <a:solidFill>
                      <a:srgbClr val="B4C6E7"/>
                    </a:solidFill>
                  </a:tcPr>
                </a:tc>
                <a:extLst>
                  <a:ext uri="{0D108BD9-81ED-4DB2-BD59-A6C34878D82A}">
                    <a16:rowId xmlns:a16="http://schemas.microsoft.com/office/drawing/2014/main" val="1445520198"/>
                  </a:ext>
                </a:extLst>
              </a:tr>
              <a:tr h="337061">
                <a:tc>
                  <a:txBody>
                    <a:bodyPr/>
                    <a:lstStyle/>
                    <a:p>
                      <a:pPr algn="ctr" fontAlgn="ctr"/>
                      <a:r>
                        <a:rPr lang="es-PR" sz="1100" b="0" i="0" u="none" strike="noStrike" noProof="0">
                          <a:solidFill>
                            <a:srgbClr val="000000"/>
                          </a:solidFill>
                          <a:effectLst/>
                          <a:latin typeface="Arial" panose="020B0604020202020204" pitchFamily="34" charset="0"/>
                          <a:cs typeface="Arial" panose="020B0604020202020204" pitchFamily="34" charset="0"/>
                        </a:rPr>
                        <a:t>Cadete</a:t>
                      </a:r>
                    </a:p>
                  </a:txBody>
                  <a:tcPr marL="0" marR="0" marT="0" marB="0" anchor="ctr">
                    <a:lnL>
                      <a:noFill/>
                    </a:lnL>
                    <a:lnR>
                      <a:noFill/>
                    </a:lnR>
                    <a:lnT>
                      <a:noFill/>
                    </a:lnT>
                    <a:lnB>
                      <a:noFill/>
                    </a:lnB>
                    <a:solidFill>
                      <a:srgbClr val="FFFFFF"/>
                    </a:solidFill>
                  </a:tcPr>
                </a:tc>
                <a:tc>
                  <a:txBody>
                    <a:bodyPr/>
                    <a:lstStyle/>
                    <a:p>
                      <a:pPr algn="ctr" fontAlgn="ctr"/>
                      <a:r>
                        <a:rPr lang="es-PR" sz="1100" b="0" i="0" u="none" strike="noStrike" noProof="0" dirty="0">
                          <a:solidFill>
                            <a:srgbClr val="000000"/>
                          </a:solidFill>
                          <a:effectLst/>
                          <a:latin typeface="Arial" panose="020B0604020202020204" pitchFamily="34" charset="0"/>
                          <a:cs typeface="Arial" panose="020B0604020202020204" pitchFamily="34" charset="0"/>
                        </a:rPr>
                        <a:t>227 </a:t>
                      </a:r>
                    </a:p>
                  </a:txBody>
                  <a:tcPr marL="0" marR="0" marT="0" marB="0" anchor="ctr">
                    <a:lnL>
                      <a:noFill/>
                    </a:lnL>
                    <a:lnR>
                      <a:noFill/>
                    </a:lnR>
                    <a:lnT>
                      <a:noFill/>
                    </a:lnT>
                    <a:lnB>
                      <a:noFill/>
                    </a:lnB>
                    <a:solidFill>
                      <a:srgbClr val="FFFFFF"/>
                    </a:solidFill>
                  </a:tcPr>
                </a:tc>
                <a:tc>
                  <a:txBody>
                    <a:bodyPr/>
                    <a:lstStyle/>
                    <a:p>
                      <a:pPr algn="ctr" fontAlgn="ctr"/>
                      <a:r>
                        <a:rPr lang="es-PR" sz="1100" b="0" i="0" u="none" strike="noStrike" noProof="0" dirty="0">
                          <a:solidFill>
                            <a:srgbClr val="000000"/>
                          </a:solidFill>
                          <a:effectLst/>
                          <a:latin typeface="Arial" panose="020B0604020202020204" pitchFamily="34" charset="0"/>
                          <a:cs typeface="Arial" panose="020B0604020202020204" pitchFamily="34" charset="0"/>
                        </a:rPr>
                        <a:t>319</a:t>
                      </a:r>
                    </a:p>
                  </a:txBody>
                  <a:tcPr marL="0" marR="0" marT="0" marB="0" anchor="ctr">
                    <a:lnL>
                      <a:noFill/>
                    </a:lnL>
                    <a:lnR>
                      <a:noFill/>
                    </a:lnR>
                    <a:lnT>
                      <a:noFill/>
                    </a:lnT>
                    <a:lnB>
                      <a:noFill/>
                    </a:lnB>
                    <a:solidFill>
                      <a:srgbClr val="FFFFFF"/>
                    </a:solidFill>
                  </a:tcPr>
                </a:tc>
                <a:tc>
                  <a:txBody>
                    <a:bodyPr/>
                    <a:lstStyle/>
                    <a:p>
                      <a:pPr algn="ctr" fontAlgn="ctr"/>
                      <a:r>
                        <a:rPr lang="es-PR" sz="1100" b="0" i="0" u="none" strike="noStrike" noProof="0" dirty="0">
                          <a:solidFill>
                            <a:srgbClr val="000000"/>
                          </a:solidFill>
                          <a:effectLst/>
                          <a:latin typeface="Arial" panose="020B0604020202020204" pitchFamily="34" charset="0"/>
                          <a:cs typeface="Arial" panose="020B0604020202020204" pitchFamily="34" charset="0"/>
                        </a:rPr>
                        <a:t>546 </a:t>
                      </a:r>
                    </a:p>
                  </a:txBody>
                  <a:tcPr marL="0" marR="0" marT="0" marB="0" anchor="ctr">
                    <a:lnL>
                      <a:noFill/>
                    </a:lnL>
                    <a:lnR>
                      <a:noFill/>
                    </a:lnR>
                    <a:lnT>
                      <a:noFill/>
                    </a:lnT>
                    <a:lnB>
                      <a:noFill/>
                    </a:lnB>
                    <a:solidFill>
                      <a:schemeClr val="accent1">
                        <a:lumMod val="20000"/>
                        <a:lumOff val="80000"/>
                      </a:schemeClr>
                    </a:solidFill>
                  </a:tcPr>
                </a:tc>
                <a:tc>
                  <a:txBody>
                    <a:bodyPr/>
                    <a:lstStyle/>
                    <a:p>
                      <a:pPr algn="ctr" fontAlgn="ctr"/>
                      <a:r>
                        <a:rPr lang="es-PR" sz="1100" b="0" i="0" u="none" strike="noStrike" noProof="0">
                          <a:solidFill>
                            <a:srgbClr val="000000"/>
                          </a:solidFill>
                          <a:effectLst/>
                          <a:latin typeface="Arial" panose="020B0604020202020204" pitchFamily="34" charset="0"/>
                          <a:cs typeface="Arial" panose="020B0604020202020204" pitchFamily="34" charset="0"/>
                        </a:rPr>
                        <a:t>0</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395431868"/>
                  </a:ext>
                </a:extLst>
              </a:tr>
              <a:tr h="337061">
                <a:tc>
                  <a:txBody>
                    <a:bodyPr/>
                    <a:lstStyle/>
                    <a:p>
                      <a:pPr algn="ctr" fontAlgn="ctr"/>
                      <a:r>
                        <a:rPr lang="es-PR" sz="1100" b="0" i="0" u="none" strike="noStrike" noProof="0">
                          <a:solidFill>
                            <a:srgbClr val="000000"/>
                          </a:solidFill>
                          <a:effectLst/>
                          <a:latin typeface="Arial" panose="020B0604020202020204" pitchFamily="34" charset="0"/>
                          <a:cs typeface="Arial" panose="020B0604020202020204" pitchFamily="34" charset="0"/>
                        </a:rPr>
                        <a:t>Agente</a:t>
                      </a:r>
                    </a:p>
                  </a:txBody>
                  <a:tcPr marL="0" marR="0" marT="0" marB="0" anchor="ctr">
                    <a:lnL>
                      <a:noFill/>
                    </a:lnL>
                    <a:lnR>
                      <a:noFill/>
                    </a:lnR>
                    <a:lnT>
                      <a:noFill/>
                    </a:lnT>
                    <a:lnB>
                      <a:noFill/>
                    </a:lnB>
                    <a:solidFill>
                      <a:srgbClr val="FFFFFF"/>
                    </a:solidFill>
                  </a:tcPr>
                </a:tc>
                <a:tc>
                  <a:txBody>
                    <a:bodyPr/>
                    <a:lstStyle/>
                    <a:p>
                      <a:pPr algn="ctr" fontAlgn="ctr"/>
                      <a:r>
                        <a:rPr lang="es-PR" sz="1100" b="0" i="0" u="none" strike="noStrike" noProof="0" dirty="0">
                          <a:solidFill>
                            <a:srgbClr val="000000"/>
                          </a:solidFill>
                          <a:effectLst/>
                          <a:latin typeface="Arial" panose="020B0604020202020204" pitchFamily="34" charset="0"/>
                          <a:cs typeface="Arial" panose="020B0604020202020204" pitchFamily="34" charset="0"/>
                        </a:rPr>
                        <a:t>2,235 </a:t>
                      </a:r>
                    </a:p>
                  </a:txBody>
                  <a:tcPr marL="0" marR="0" marT="0" marB="0" anchor="ctr">
                    <a:lnL>
                      <a:noFill/>
                    </a:lnL>
                    <a:lnR>
                      <a:noFill/>
                    </a:lnR>
                    <a:lnT>
                      <a:noFill/>
                    </a:lnT>
                    <a:lnB>
                      <a:noFill/>
                    </a:lnB>
                    <a:solidFill>
                      <a:srgbClr val="FFFFFF"/>
                    </a:solidFill>
                  </a:tcPr>
                </a:tc>
                <a:tc>
                  <a:txBody>
                    <a:bodyPr/>
                    <a:lstStyle/>
                    <a:p>
                      <a:pPr algn="ctr" fontAlgn="ctr"/>
                      <a:r>
                        <a:rPr lang="es-PR" sz="1100" b="0" i="0" u="none" strike="noStrike" noProof="0" dirty="0">
                          <a:solidFill>
                            <a:srgbClr val="000000"/>
                          </a:solidFill>
                          <a:effectLst/>
                          <a:latin typeface="Arial" panose="020B0604020202020204" pitchFamily="34" charset="0"/>
                          <a:cs typeface="Arial" panose="020B0604020202020204" pitchFamily="34" charset="0"/>
                        </a:rPr>
                        <a:t>6,381</a:t>
                      </a:r>
                    </a:p>
                  </a:txBody>
                  <a:tcPr marL="0" marR="0" marT="0" marB="0" anchor="ctr">
                    <a:lnL>
                      <a:noFill/>
                    </a:lnL>
                    <a:lnR>
                      <a:noFill/>
                    </a:lnR>
                    <a:lnT>
                      <a:noFill/>
                    </a:lnT>
                    <a:lnB>
                      <a:noFill/>
                    </a:lnB>
                    <a:solidFill>
                      <a:srgbClr val="FFFFFF"/>
                    </a:solidFill>
                  </a:tcPr>
                </a:tc>
                <a:tc>
                  <a:txBody>
                    <a:bodyPr/>
                    <a:lstStyle/>
                    <a:p>
                      <a:pPr algn="ctr" fontAlgn="ctr"/>
                      <a:r>
                        <a:rPr lang="es-PR" sz="1100" b="0" i="0" u="none" strike="noStrike" noProof="0" dirty="0">
                          <a:solidFill>
                            <a:srgbClr val="000000"/>
                          </a:solidFill>
                          <a:effectLst/>
                          <a:latin typeface="Arial" panose="020B0604020202020204" pitchFamily="34" charset="0"/>
                          <a:cs typeface="Arial" panose="020B0604020202020204" pitchFamily="34" charset="0"/>
                        </a:rPr>
                        <a:t>8,616 </a:t>
                      </a:r>
                    </a:p>
                  </a:txBody>
                  <a:tcPr marL="0" marR="0" marT="0" marB="0" anchor="ctr">
                    <a:lnL>
                      <a:noFill/>
                    </a:lnL>
                    <a:lnR>
                      <a:noFill/>
                    </a:lnR>
                    <a:lnT>
                      <a:noFill/>
                    </a:lnT>
                    <a:lnB>
                      <a:noFill/>
                    </a:lnB>
                    <a:solidFill>
                      <a:schemeClr val="accent1">
                        <a:lumMod val="20000"/>
                        <a:lumOff val="80000"/>
                      </a:schemeClr>
                    </a:solidFill>
                  </a:tcPr>
                </a:tc>
                <a:tc>
                  <a:txBody>
                    <a:bodyPr/>
                    <a:lstStyle/>
                    <a:p>
                      <a:pPr algn="ctr" fontAlgn="ctr"/>
                      <a:r>
                        <a:rPr lang="es-PR" sz="1100" b="0" i="0" u="none" strike="noStrike" noProof="0" dirty="0">
                          <a:solidFill>
                            <a:srgbClr val="000000"/>
                          </a:solidFill>
                          <a:effectLst/>
                          <a:latin typeface="Arial" panose="020B0604020202020204" pitchFamily="34" charset="0"/>
                          <a:cs typeface="Arial" panose="020B0604020202020204" pitchFamily="34" charset="0"/>
                        </a:rPr>
                        <a:t>6,644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775021496"/>
                  </a:ext>
                </a:extLst>
              </a:tr>
              <a:tr h="337061">
                <a:tc>
                  <a:txBody>
                    <a:bodyPr/>
                    <a:lstStyle/>
                    <a:p>
                      <a:pPr algn="ctr" fontAlgn="ctr"/>
                      <a:r>
                        <a:rPr lang="es-PR" sz="1100" b="0" i="0" u="none" strike="noStrike" noProof="0">
                          <a:solidFill>
                            <a:srgbClr val="000000"/>
                          </a:solidFill>
                          <a:effectLst/>
                          <a:latin typeface="Arial" panose="020B0604020202020204" pitchFamily="34" charset="0"/>
                          <a:cs typeface="Arial" panose="020B0604020202020204" pitchFamily="34" charset="0"/>
                        </a:rPr>
                        <a:t>Sargento</a:t>
                      </a:r>
                    </a:p>
                  </a:txBody>
                  <a:tcPr marL="0" marR="0" marT="0" marB="0" anchor="ctr">
                    <a:lnL>
                      <a:noFill/>
                    </a:lnL>
                    <a:lnR>
                      <a:noFill/>
                    </a:lnR>
                    <a:lnT>
                      <a:noFill/>
                    </a:lnT>
                    <a:lnB>
                      <a:noFill/>
                    </a:lnB>
                    <a:solidFill>
                      <a:srgbClr val="FFFFFF"/>
                    </a:solidFill>
                  </a:tcPr>
                </a:tc>
                <a:tc>
                  <a:txBody>
                    <a:bodyPr/>
                    <a:lstStyle/>
                    <a:p>
                      <a:pPr algn="ctr" fontAlgn="ctr"/>
                      <a:r>
                        <a:rPr lang="es-PR" sz="1100" b="0" i="0" u="none" strike="noStrike" noProof="0" dirty="0">
                          <a:solidFill>
                            <a:srgbClr val="000000"/>
                          </a:solidFill>
                          <a:effectLst/>
                          <a:latin typeface="Arial" panose="020B0604020202020204" pitchFamily="34" charset="0"/>
                          <a:cs typeface="Arial" panose="020B0604020202020204" pitchFamily="34" charset="0"/>
                        </a:rPr>
                        <a:t>325</a:t>
                      </a:r>
                    </a:p>
                  </a:txBody>
                  <a:tcPr marL="0" marR="0" marT="0" marB="0" anchor="ctr">
                    <a:lnL>
                      <a:noFill/>
                    </a:lnL>
                    <a:lnR>
                      <a:noFill/>
                    </a:lnR>
                    <a:lnT>
                      <a:noFill/>
                    </a:lnT>
                    <a:lnB>
                      <a:noFill/>
                    </a:lnB>
                    <a:solidFill>
                      <a:srgbClr val="FFFFFF"/>
                    </a:solidFill>
                  </a:tcPr>
                </a:tc>
                <a:tc>
                  <a:txBody>
                    <a:bodyPr/>
                    <a:lstStyle/>
                    <a:p>
                      <a:pPr algn="ctr" fontAlgn="ctr"/>
                      <a:r>
                        <a:rPr lang="es-PR" sz="1100" b="0" i="0" u="none" strike="noStrike" noProof="0" dirty="0">
                          <a:solidFill>
                            <a:srgbClr val="000000"/>
                          </a:solidFill>
                          <a:effectLst/>
                          <a:latin typeface="Arial" panose="020B0604020202020204" pitchFamily="34" charset="0"/>
                          <a:cs typeface="Arial" panose="020B0604020202020204" pitchFamily="34" charset="0"/>
                        </a:rPr>
                        <a:t>1,150</a:t>
                      </a:r>
                    </a:p>
                  </a:txBody>
                  <a:tcPr marL="0" marR="0" marT="0" marB="0" anchor="ctr">
                    <a:lnL>
                      <a:noFill/>
                    </a:lnL>
                    <a:lnR>
                      <a:noFill/>
                    </a:lnR>
                    <a:lnT>
                      <a:noFill/>
                    </a:lnT>
                    <a:lnB>
                      <a:noFill/>
                    </a:lnB>
                    <a:solidFill>
                      <a:srgbClr val="FFFFFF"/>
                    </a:solidFill>
                  </a:tcPr>
                </a:tc>
                <a:tc>
                  <a:txBody>
                    <a:bodyPr/>
                    <a:lstStyle/>
                    <a:p>
                      <a:pPr algn="ctr" fontAlgn="ctr"/>
                      <a:r>
                        <a:rPr lang="es-PR" sz="1100" b="0" i="0" u="none" strike="noStrike" noProof="0" dirty="0">
                          <a:solidFill>
                            <a:srgbClr val="000000"/>
                          </a:solidFill>
                          <a:effectLst/>
                          <a:latin typeface="Arial" panose="020B0604020202020204" pitchFamily="34" charset="0"/>
                          <a:cs typeface="Arial" panose="020B0604020202020204" pitchFamily="34" charset="0"/>
                        </a:rPr>
                        <a:t>1,475</a:t>
                      </a:r>
                    </a:p>
                  </a:txBody>
                  <a:tcPr marL="0" marR="0" marT="0" marB="0" anchor="ctr">
                    <a:lnL>
                      <a:noFill/>
                    </a:lnL>
                    <a:lnR>
                      <a:noFill/>
                    </a:lnR>
                    <a:lnT>
                      <a:noFill/>
                    </a:lnT>
                    <a:lnB>
                      <a:noFill/>
                    </a:lnB>
                    <a:solidFill>
                      <a:schemeClr val="accent1">
                        <a:lumMod val="20000"/>
                        <a:lumOff val="80000"/>
                      </a:schemeClr>
                    </a:solidFill>
                  </a:tcPr>
                </a:tc>
                <a:tc>
                  <a:txBody>
                    <a:bodyPr/>
                    <a:lstStyle/>
                    <a:p>
                      <a:pPr algn="ctr" fontAlgn="ctr"/>
                      <a:r>
                        <a:rPr lang="es-PR" sz="1100" b="0" i="0" u="none" strike="noStrike" noProof="0" dirty="0">
                          <a:solidFill>
                            <a:srgbClr val="000000"/>
                          </a:solidFill>
                          <a:effectLst/>
                          <a:latin typeface="Arial" panose="020B0604020202020204" pitchFamily="34" charset="0"/>
                          <a:cs typeface="Arial" panose="020B0604020202020204" pitchFamily="34" charset="0"/>
                        </a:rPr>
                        <a:t>1,349</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915805241"/>
                  </a:ext>
                </a:extLst>
              </a:tr>
              <a:tr h="337061">
                <a:tc>
                  <a:txBody>
                    <a:bodyPr/>
                    <a:lstStyle/>
                    <a:p>
                      <a:pPr algn="ctr" fontAlgn="ctr"/>
                      <a:r>
                        <a:rPr lang="es-PR" sz="1100" b="0" i="0" u="none" strike="noStrike" noProof="0">
                          <a:solidFill>
                            <a:srgbClr val="000000"/>
                          </a:solidFill>
                          <a:effectLst/>
                          <a:latin typeface="Arial" panose="020B0604020202020204" pitchFamily="34" charset="0"/>
                          <a:cs typeface="Arial" panose="020B0604020202020204" pitchFamily="34" charset="0"/>
                        </a:rPr>
                        <a:t>Teniente II</a:t>
                      </a:r>
                    </a:p>
                  </a:txBody>
                  <a:tcPr marL="0" marR="0" marT="0" marB="0" anchor="ctr">
                    <a:lnL>
                      <a:noFill/>
                    </a:lnL>
                    <a:lnR>
                      <a:noFill/>
                    </a:lnR>
                    <a:lnT>
                      <a:noFill/>
                    </a:lnT>
                    <a:lnB>
                      <a:noFill/>
                    </a:lnB>
                    <a:solidFill>
                      <a:srgbClr val="FFFFFF"/>
                    </a:solidFill>
                  </a:tcPr>
                </a:tc>
                <a:tc>
                  <a:txBody>
                    <a:bodyPr/>
                    <a:lstStyle/>
                    <a:p>
                      <a:pPr algn="ctr" fontAlgn="ctr"/>
                      <a:r>
                        <a:rPr lang="es-PR" sz="1100" b="0" i="0" u="none" strike="noStrike" noProof="0">
                          <a:solidFill>
                            <a:srgbClr val="000000"/>
                          </a:solidFill>
                          <a:effectLst/>
                          <a:latin typeface="Arial" panose="020B0604020202020204" pitchFamily="34" charset="0"/>
                          <a:cs typeface="Arial" panose="020B0604020202020204" pitchFamily="34" charset="0"/>
                        </a:rPr>
                        <a:t>100</a:t>
                      </a:r>
                    </a:p>
                  </a:txBody>
                  <a:tcPr marL="0" marR="0" marT="0" marB="0" anchor="ctr">
                    <a:lnL>
                      <a:noFill/>
                    </a:lnL>
                    <a:lnR>
                      <a:noFill/>
                    </a:lnR>
                    <a:lnT>
                      <a:noFill/>
                    </a:lnT>
                    <a:lnB>
                      <a:noFill/>
                    </a:lnB>
                    <a:solidFill>
                      <a:srgbClr val="FFFFFF"/>
                    </a:solidFill>
                  </a:tcPr>
                </a:tc>
                <a:tc>
                  <a:txBody>
                    <a:bodyPr/>
                    <a:lstStyle/>
                    <a:p>
                      <a:pPr algn="ctr" fontAlgn="ctr"/>
                      <a:r>
                        <a:rPr lang="es-PR" sz="1100" b="0" i="0" u="none" strike="noStrike" noProof="0" dirty="0">
                          <a:solidFill>
                            <a:srgbClr val="000000"/>
                          </a:solidFill>
                          <a:effectLst/>
                          <a:latin typeface="Arial" panose="020B0604020202020204" pitchFamily="34" charset="0"/>
                          <a:cs typeface="Arial" panose="020B0604020202020204" pitchFamily="34" charset="0"/>
                        </a:rPr>
                        <a:t>453</a:t>
                      </a:r>
                    </a:p>
                  </a:txBody>
                  <a:tcPr marL="0" marR="0" marT="0" marB="0" anchor="ctr">
                    <a:lnL>
                      <a:noFill/>
                    </a:lnL>
                    <a:lnR>
                      <a:noFill/>
                    </a:lnR>
                    <a:lnT>
                      <a:noFill/>
                    </a:lnT>
                    <a:lnB>
                      <a:noFill/>
                    </a:lnB>
                    <a:solidFill>
                      <a:srgbClr val="FFFFFF"/>
                    </a:solidFill>
                  </a:tcPr>
                </a:tc>
                <a:tc>
                  <a:txBody>
                    <a:bodyPr/>
                    <a:lstStyle/>
                    <a:p>
                      <a:pPr algn="ctr" fontAlgn="ctr"/>
                      <a:r>
                        <a:rPr lang="es-PR" sz="1100" b="0" i="0" u="none" strike="noStrike" noProof="0" dirty="0">
                          <a:solidFill>
                            <a:srgbClr val="000000"/>
                          </a:solidFill>
                          <a:effectLst/>
                          <a:latin typeface="Arial" panose="020B0604020202020204" pitchFamily="34" charset="0"/>
                          <a:cs typeface="Arial" panose="020B0604020202020204" pitchFamily="34" charset="0"/>
                        </a:rPr>
                        <a:t>553</a:t>
                      </a:r>
                    </a:p>
                  </a:txBody>
                  <a:tcPr marL="0" marR="0" marT="0" marB="0" anchor="ctr">
                    <a:lnL>
                      <a:noFill/>
                    </a:lnL>
                    <a:lnR>
                      <a:noFill/>
                    </a:lnR>
                    <a:lnT>
                      <a:noFill/>
                    </a:lnT>
                    <a:lnB>
                      <a:noFill/>
                    </a:lnB>
                    <a:solidFill>
                      <a:schemeClr val="accent1">
                        <a:lumMod val="20000"/>
                        <a:lumOff val="80000"/>
                      </a:schemeClr>
                    </a:solidFill>
                  </a:tcPr>
                </a:tc>
                <a:tc>
                  <a:txBody>
                    <a:bodyPr/>
                    <a:lstStyle/>
                    <a:p>
                      <a:pPr algn="ctr" fontAlgn="ctr"/>
                      <a:r>
                        <a:rPr lang="es-PR" sz="1100" b="0" i="0" u="none" strike="noStrike" noProof="0" dirty="0">
                          <a:solidFill>
                            <a:srgbClr val="000000"/>
                          </a:solidFill>
                          <a:effectLst/>
                          <a:latin typeface="Arial" panose="020B0604020202020204" pitchFamily="34" charset="0"/>
                          <a:cs typeface="Arial" panose="020B0604020202020204" pitchFamily="34" charset="0"/>
                        </a:rPr>
                        <a:t>349</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925575400"/>
                  </a:ext>
                </a:extLst>
              </a:tr>
              <a:tr h="337061">
                <a:tc>
                  <a:txBody>
                    <a:bodyPr/>
                    <a:lstStyle/>
                    <a:p>
                      <a:pPr algn="ctr" fontAlgn="ctr"/>
                      <a:r>
                        <a:rPr lang="es-PR" sz="1100" b="0" i="0" u="none" strike="noStrike" noProof="0">
                          <a:solidFill>
                            <a:srgbClr val="000000"/>
                          </a:solidFill>
                          <a:effectLst/>
                          <a:latin typeface="Arial" panose="020B0604020202020204" pitchFamily="34" charset="0"/>
                          <a:cs typeface="Arial" panose="020B0604020202020204" pitchFamily="34" charset="0"/>
                        </a:rPr>
                        <a:t>Teniente I</a:t>
                      </a:r>
                    </a:p>
                  </a:txBody>
                  <a:tcPr marL="0" marR="0" marT="0" marB="0" anchor="ctr">
                    <a:lnL>
                      <a:noFill/>
                    </a:lnL>
                    <a:lnR>
                      <a:noFill/>
                    </a:lnR>
                    <a:lnT>
                      <a:noFill/>
                    </a:lnT>
                    <a:lnB>
                      <a:noFill/>
                    </a:lnB>
                    <a:solidFill>
                      <a:srgbClr val="FFFFFF"/>
                    </a:solidFill>
                  </a:tcPr>
                </a:tc>
                <a:tc>
                  <a:txBody>
                    <a:bodyPr/>
                    <a:lstStyle/>
                    <a:p>
                      <a:pPr algn="ctr" fontAlgn="ctr"/>
                      <a:r>
                        <a:rPr lang="es-PR" sz="1100" b="0" i="0" u="none" strike="noStrike" noProof="0">
                          <a:solidFill>
                            <a:srgbClr val="000000"/>
                          </a:solidFill>
                          <a:effectLst/>
                          <a:latin typeface="Arial" panose="020B0604020202020204" pitchFamily="34" charset="0"/>
                          <a:cs typeface="Arial" panose="020B0604020202020204" pitchFamily="34" charset="0"/>
                        </a:rPr>
                        <a:t>4</a:t>
                      </a:r>
                    </a:p>
                  </a:txBody>
                  <a:tcPr marL="0" marR="0" marT="0" marB="0" anchor="ctr">
                    <a:lnL>
                      <a:noFill/>
                    </a:lnL>
                    <a:lnR>
                      <a:noFill/>
                    </a:lnR>
                    <a:lnT>
                      <a:noFill/>
                    </a:lnT>
                    <a:lnB>
                      <a:noFill/>
                    </a:lnB>
                    <a:solidFill>
                      <a:srgbClr val="FFFFFF"/>
                    </a:solidFill>
                  </a:tcPr>
                </a:tc>
                <a:tc>
                  <a:txBody>
                    <a:bodyPr/>
                    <a:lstStyle/>
                    <a:p>
                      <a:pPr algn="ctr" fontAlgn="ctr"/>
                      <a:r>
                        <a:rPr lang="es-PR" sz="1100" b="0" i="0" u="none" strike="noStrike" noProof="0" dirty="0">
                          <a:solidFill>
                            <a:srgbClr val="000000"/>
                          </a:solidFill>
                          <a:effectLst/>
                          <a:latin typeface="Arial" panose="020B0604020202020204" pitchFamily="34" charset="0"/>
                          <a:cs typeface="Arial" panose="020B0604020202020204" pitchFamily="34" charset="0"/>
                        </a:rPr>
                        <a:t>35</a:t>
                      </a:r>
                    </a:p>
                  </a:txBody>
                  <a:tcPr marL="0" marR="0" marT="0" marB="0" anchor="ctr">
                    <a:lnL>
                      <a:noFill/>
                    </a:lnL>
                    <a:lnR>
                      <a:noFill/>
                    </a:lnR>
                    <a:lnT>
                      <a:noFill/>
                    </a:lnT>
                    <a:lnB>
                      <a:noFill/>
                    </a:lnB>
                    <a:solidFill>
                      <a:srgbClr val="FFFFFF"/>
                    </a:solidFill>
                  </a:tcPr>
                </a:tc>
                <a:tc>
                  <a:txBody>
                    <a:bodyPr/>
                    <a:lstStyle/>
                    <a:p>
                      <a:pPr algn="ctr" fontAlgn="ctr"/>
                      <a:r>
                        <a:rPr lang="en-US" sz="1100" b="0" i="0" u="none" strike="noStrike" noProof="0" dirty="0">
                          <a:solidFill>
                            <a:srgbClr val="000000"/>
                          </a:solidFill>
                          <a:effectLst/>
                          <a:latin typeface="Arial" panose="020B0604020202020204" pitchFamily="34" charset="0"/>
                          <a:cs typeface="Arial" panose="020B0604020202020204" pitchFamily="34" charset="0"/>
                        </a:rPr>
                        <a:t>3</a:t>
                      </a:r>
                      <a:r>
                        <a:rPr lang="es-PR" sz="1100" b="0" i="0" u="none" strike="noStrike" noProof="0" dirty="0">
                          <a:solidFill>
                            <a:srgbClr val="000000"/>
                          </a:solidFill>
                          <a:effectLst/>
                          <a:latin typeface="Arial" panose="020B0604020202020204" pitchFamily="34" charset="0"/>
                          <a:cs typeface="Arial" panose="020B0604020202020204" pitchFamily="34" charset="0"/>
                        </a:rPr>
                        <a:t>9</a:t>
                      </a:r>
                    </a:p>
                  </a:txBody>
                  <a:tcPr marL="0" marR="0" marT="0" marB="0" anchor="ctr">
                    <a:lnL>
                      <a:noFill/>
                    </a:lnL>
                    <a:lnR>
                      <a:noFill/>
                    </a:lnR>
                    <a:lnT>
                      <a:noFill/>
                    </a:lnT>
                    <a:lnB>
                      <a:noFill/>
                    </a:lnB>
                    <a:solidFill>
                      <a:schemeClr val="accent1">
                        <a:lumMod val="20000"/>
                        <a:lumOff val="80000"/>
                      </a:schemeClr>
                    </a:solidFill>
                  </a:tcPr>
                </a:tc>
                <a:tc>
                  <a:txBody>
                    <a:bodyPr/>
                    <a:lstStyle/>
                    <a:p>
                      <a:pPr algn="ctr" fontAlgn="ctr"/>
                      <a:r>
                        <a:rPr lang="es-PR" sz="1100" b="0" i="0" u="none" strike="noStrike" noProof="0" dirty="0">
                          <a:solidFill>
                            <a:srgbClr val="000000"/>
                          </a:solidFill>
                          <a:effectLst/>
                          <a:latin typeface="Arial" panose="020B0604020202020204" pitchFamily="34" charset="0"/>
                          <a:cs typeface="Arial" panose="020B0604020202020204" pitchFamily="34" charset="0"/>
                        </a:rPr>
                        <a:t>444</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361530936"/>
                  </a:ext>
                </a:extLst>
              </a:tr>
              <a:tr h="337061">
                <a:tc>
                  <a:txBody>
                    <a:bodyPr/>
                    <a:lstStyle/>
                    <a:p>
                      <a:pPr algn="ctr" fontAlgn="ctr"/>
                      <a:r>
                        <a:rPr lang="es-PR" sz="1100" b="0" i="0" u="none" strike="noStrike" noProof="0">
                          <a:solidFill>
                            <a:srgbClr val="000000"/>
                          </a:solidFill>
                          <a:effectLst/>
                          <a:latin typeface="Arial" panose="020B0604020202020204" pitchFamily="34" charset="0"/>
                          <a:cs typeface="Arial" panose="020B0604020202020204" pitchFamily="34" charset="0"/>
                        </a:rPr>
                        <a:t>Capitán</a:t>
                      </a:r>
                    </a:p>
                  </a:txBody>
                  <a:tcPr marL="0" marR="0" marT="0" marB="0" anchor="ctr">
                    <a:lnL>
                      <a:noFill/>
                    </a:lnL>
                    <a:lnR>
                      <a:noFill/>
                    </a:lnR>
                    <a:lnT>
                      <a:noFill/>
                    </a:lnT>
                    <a:lnB>
                      <a:noFill/>
                    </a:lnB>
                    <a:solidFill>
                      <a:srgbClr val="FFFFFF"/>
                    </a:solidFill>
                  </a:tcPr>
                </a:tc>
                <a:tc>
                  <a:txBody>
                    <a:bodyPr/>
                    <a:lstStyle/>
                    <a:p>
                      <a:pPr algn="ctr" fontAlgn="ctr"/>
                      <a:r>
                        <a:rPr lang="es-PR" sz="1100" b="0" i="0" u="none" strike="noStrike" noProof="0">
                          <a:solidFill>
                            <a:srgbClr val="000000"/>
                          </a:solidFill>
                          <a:effectLst/>
                          <a:latin typeface="Arial" panose="020B0604020202020204" pitchFamily="34" charset="0"/>
                          <a:cs typeface="Arial" panose="020B0604020202020204" pitchFamily="34" charset="0"/>
                        </a:rPr>
                        <a:t>10</a:t>
                      </a:r>
                    </a:p>
                  </a:txBody>
                  <a:tcPr marL="0" marR="0" marT="0" marB="0" anchor="ctr">
                    <a:lnL>
                      <a:noFill/>
                    </a:lnL>
                    <a:lnR>
                      <a:noFill/>
                    </a:lnR>
                    <a:lnT>
                      <a:noFill/>
                    </a:lnT>
                    <a:lnB>
                      <a:noFill/>
                    </a:lnB>
                    <a:solidFill>
                      <a:srgbClr val="FFFFFF"/>
                    </a:solidFill>
                  </a:tcPr>
                </a:tc>
                <a:tc>
                  <a:txBody>
                    <a:bodyPr/>
                    <a:lstStyle/>
                    <a:p>
                      <a:pPr algn="ctr" fontAlgn="ctr"/>
                      <a:r>
                        <a:rPr lang="es-PR" sz="1100" b="0" i="0" u="none" strike="noStrike" noProof="0" dirty="0">
                          <a:solidFill>
                            <a:srgbClr val="000000"/>
                          </a:solidFill>
                          <a:effectLst/>
                          <a:latin typeface="Arial" panose="020B0604020202020204" pitchFamily="34" charset="0"/>
                          <a:cs typeface="Arial" panose="020B0604020202020204" pitchFamily="34" charset="0"/>
                        </a:rPr>
                        <a:t>105</a:t>
                      </a:r>
                    </a:p>
                  </a:txBody>
                  <a:tcPr marL="0" marR="0" marT="0" marB="0" anchor="ctr">
                    <a:lnL>
                      <a:noFill/>
                    </a:lnL>
                    <a:lnR>
                      <a:noFill/>
                    </a:lnR>
                    <a:lnT>
                      <a:noFill/>
                    </a:lnT>
                    <a:lnB>
                      <a:noFill/>
                    </a:lnB>
                    <a:solidFill>
                      <a:srgbClr val="FFFFFF"/>
                    </a:solidFill>
                  </a:tcPr>
                </a:tc>
                <a:tc>
                  <a:txBody>
                    <a:bodyPr/>
                    <a:lstStyle/>
                    <a:p>
                      <a:pPr algn="ctr" fontAlgn="ctr"/>
                      <a:r>
                        <a:rPr lang="es-PR" sz="1100" b="0" i="0" u="none" strike="noStrike" noProof="0" dirty="0">
                          <a:solidFill>
                            <a:srgbClr val="000000"/>
                          </a:solidFill>
                          <a:effectLst/>
                          <a:latin typeface="Arial" panose="020B0604020202020204" pitchFamily="34" charset="0"/>
                          <a:cs typeface="Arial" panose="020B0604020202020204" pitchFamily="34" charset="0"/>
                        </a:rPr>
                        <a:t>115</a:t>
                      </a:r>
                    </a:p>
                  </a:txBody>
                  <a:tcPr marL="0" marR="0" marT="0" marB="0" anchor="ctr">
                    <a:lnL>
                      <a:noFill/>
                    </a:lnL>
                    <a:lnR>
                      <a:noFill/>
                    </a:lnR>
                    <a:lnT>
                      <a:noFill/>
                    </a:lnT>
                    <a:lnB>
                      <a:noFill/>
                    </a:lnB>
                    <a:solidFill>
                      <a:schemeClr val="accent1">
                        <a:lumMod val="20000"/>
                        <a:lumOff val="80000"/>
                      </a:schemeClr>
                    </a:solidFill>
                  </a:tcPr>
                </a:tc>
                <a:tc>
                  <a:txBody>
                    <a:bodyPr/>
                    <a:lstStyle/>
                    <a:p>
                      <a:pPr algn="ctr" fontAlgn="ctr"/>
                      <a:r>
                        <a:rPr lang="es-PR" sz="1100" b="0" i="0" u="none" strike="noStrike" noProof="0" dirty="0">
                          <a:solidFill>
                            <a:srgbClr val="000000"/>
                          </a:solidFill>
                          <a:effectLst/>
                          <a:latin typeface="Arial" panose="020B0604020202020204" pitchFamily="34" charset="0"/>
                          <a:cs typeface="Arial" panose="020B0604020202020204" pitchFamily="34" charset="0"/>
                        </a:rPr>
                        <a:t>98</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179457836"/>
                  </a:ext>
                </a:extLst>
              </a:tr>
              <a:tr h="337061">
                <a:tc>
                  <a:txBody>
                    <a:bodyPr/>
                    <a:lstStyle/>
                    <a:p>
                      <a:pPr algn="ctr" fontAlgn="ctr"/>
                      <a:r>
                        <a:rPr lang="es-PR" sz="1100" b="0" i="0" u="none" strike="noStrike" noProof="0">
                          <a:solidFill>
                            <a:srgbClr val="000000"/>
                          </a:solidFill>
                          <a:effectLst/>
                          <a:latin typeface="Arial" panose="020B0604020202020204" pitchFamily="34" charset="0"/>
                          <a:cs typeface="Arial" panose="020B0604020202020204" pitchFamily="34" charset="0"/>
                        </a:rPr>
                        <a:t>Inspector</a:t>
                      </a:r>
                    </a:p>
                  </a:txBody>
                  <a:tcPr marL="0" marR="0" marT="0" marB="0" anchor="ctr">
                    <a:lnL>
                      <a:noFill/>
                    </a:lnL>
                    <a:lnR>
                      <a:noFill/>
                    </a:lnR>
                    <a:lnT>
                      <a:noFill/>
                    </a:lnT>
                    <a:lnB>
                      <a:noFill/>
                    </a:lnB>
                    <a:solidFill>
                      <a:srgbClr val="FFFFFF"/>
                    </a:solidFill>
                  </a:tcPr>
                </a:tc>
                <a:tc>
                  <a:txBody>
                    <a:bodyPr/>
                    <a:lstStyle/>
                    <a:p>
                      <a:pPr algn="ctr" fontAlgn="ctr"/>
                      <a:r>
                        <a:rPr lang="es-PR" sz="1100" b="0" i="0" u="none" strike="noStrike" noProof="0">
                          <a:solidFill>
                            <a:srgbClr val="000000"/>
                          </a:solidFill>
                          <a:effectLst/>
                          <a:latin typeface="Arial" panose="020B0604020202020204" pitchFamily="34" charset="0"/>
                          <a:cs typeface="Arial" panose="020B0604020202020204" pitchFamily="34" charset="0"/>
                        </a:rPr>
                        <a:t>8</a:t>
                      </a:r>
                    </a:p>
                  </a:txBody>
                  <a:tcPr marL="0" marR="0" marT="0" marB="0" anchor="ctr">
                    <a:lnL>
                      <a:noFill/>
                    </a:lnL>
                    <a:lnR>
                      <a:noFill/>
                    </a:lnR>
                    <a:lnT>
                      <a:noFill/>
                    </a:lnT>
                    <a:lnB>
                      <a:noFill/>
                    </a:lnB>
                    <a:solidFill>
                      <a:srgbClr val="FFFFFF"/>
                    </a:solidFill>
                  </a:tcPr>
                </a:tc>
                <a:tc>
                  <a:txBody>
                    <a:bodyPr/>
                    <a:lstStyle/>
                    <a:p>
                      <a:pPr algn="ctr" fontAlgn="ctr"/>
                      <a:r>
                        <a:rPr lang="es-PR" sz="1100" b="0" i="0" u="none" strike="noStrike" noProof="0">
                          <a:solidFill>
                            <a:srgbClr val="000000"/>
                          </a:solidFill>
                          <a:effectLst/>
                          <a:latin typeface="Arial" panose="020B0604020202020204" pitchFamily="34" charset="0"/>
                          <a:cs typeface="Arial" panose="020B0604020202020204" pitchFamily="34" charset="0"/>
                        </a:rPr>
                        <a:t>60</a:t>
                      </a:r>
                    </a:p>
                  </a:txBody>
                  <a:tcPr marL="0" marR="0" marT="0" marB="0" anchor="ctr">
                    <a:lnL>
                      <a:noFill/>
                    </a:lnL>
                    <a:lnR>
                      <a:noFill/>
                    </a:lnR>
                    <a:lnT>
                      <a:noFill/>
                    </a:lnT>
                    <a:lnB>
                      <a:noFill/>
                    </a:lnB>
                    <a:solidFill>
                      <a:srgbClr val="FFFFFF"/>
                    </a:solidFill>
                  </a:tcPr>
                </a:tc>
                <a:tc>
                  <a:txBody>
                    <a:bodyPr/>
                    <a:lstStyle/>
                    <a:p>
                      <a:pPr algn="ctr" fontAlgn="ctr"/>
                      <a:r>
                        <a:rPr lang="es-PR" sz="1100" b="0" i="0" u="none" strike="noStrike" noProof="0">
                          <a:solidFill>
                            <a:srgbClr val="000000"/>
                          </a:solidFill>
                          <a:effectLst/>
                          <a:latin typeface="Arial" panose="020B0604020202020204" pitchFamily="34" charset="0"/>
                          <a:cs typeface="Arial" panose="020B0604020202020204" pitchFamily="34" charset="0"/>
                        </a:rPr>
                        <a:t>68</a:t>
                      </a:r>
                    </a:p>
                  </a:txBody>
                  <a:tcPr marL="0" marR="0" marT="0" marB="0" anchor="ctr">
                    <a:lnL>
                      <a:noFill/>
                    </a:lnL>
                    <a:lnR>
                      <a:noFill/>
                    </a:lnR>
                    <a:lnT>
                      <a:noFill/>
                    </a:lnT>
                    <a:lnB>
                      <a:noFill/>
                    </a:lnB>
                    <a:solidFill>
                      <a:schemeClr val="accent1">
                        <a:lumMod val="20000"/>
                        <a:lumOff val="80000"/>
                      </a:schemeClr>
                    </a:solidFill>
                  </a:tcPr>
                </a:tc>
                <a:tc>
                  <a:txBody>
                    <a:bodyPr/>
                    <a:lstStyle/>
                    <a:p>
                      <a:pPr algn="ctr" fontAlgn="ctr"/>
                      <a:r>
                        <a:rPr lang="es-PR" sz="1100" b="0" i="0" u="none" strike="noStrike" noProof="0">
                          <a:solidFill>
                            <a:srgbClr val="000000"/>
                          </a:solidFill>
                          <a:effectLst/>
                          <a:latin typeface="Arial" panose="020B0604020202020204" pitchFamily="34" charset="0"/>
                          <a:cs typeface="Arial" panose="020B0604020202020204" pitchFamily="34" charset="0"/>
                        </a:rPr>
                        <a:t>47</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4059388203"/>
                  </a:ext>
                </a:extLst>
              </a:tr>
              <a:tr h="337061">
                <a:tc>
                  <a:txBody>
                    <a:bodyPr/>
                    <a:lstStyle/>
                    <a:p>
                      <a:pPr algn="ctr" fontAlgn="ctr"/>
                      <a:r>
                        <a:rPr lang="es-PR" sz="1100" b="0" i="0" u="none" strike="noStrike" noProof="0">
                          <a:solidFill>
                            <a:srgbClr val="000000"/>
                          </a:solidFill>
                          <a:effectLst/>
                          <a:latin typeface="Arial" panose="020B0604020202020204" pitchFamily="34" charset="0"/>
                          <a:cs typeface="Arial" panose="020B0604020202020204" pitchFamily="34" charset="0"/>
                        </a:rPr>
                        <a:t>Comandante</a:t>
                      </a:r>
                    </a:p>
                  </a:txBody>
                  <a:tcPr marL="0" marR="0" marT="0" marB="0" anchor="ctr">
                    <a:lnL>
                      <a:noFill/>
                    </a:lnL>
                    <a:lnR>
                      <a:noFill/>
                    </a:lnR>
                    <a:lnT>
                      <a:noFill/>
                    </a:lnT>
                    <a:lnB>
                      <a:noFill/>
                    </a:lnB>
                    <a:solidFill>
                      <a:srgbClr val="FFFFFF"/>
                    </a:solidFill>
                  </a:tcPr>
                </a:tc>
                <a:tc>
                  <a:txBody>
                    <a:bodyPr/>
                    <a:lstStyle/>
                    <a:p>
                      <a:pPr algn="ctr" fontAlgn="ctr"/>
                      <a:r>
                        <a:rPr lang="es-PR" sz="1100" b="0" i="0" u="none" strike="noStrike" noProof="0">
                          <a:solidFill>
                            <a:srgbClr val="000000"/>
                          </a:solidFill>
                          <a:effectLst/>
                          <a:latin typeface="Arial" panose="020B0604020202020204" pitchFamily="34" charset="0"/>
                          <a:cs typeface="Arial" panose="020B0604020202020204" pitchFamily="34" charset="0"/>
                        </a:rPr>
                        <a:t>2</a:t>
                      </a:r>
                    </a:p>
                  </a:txBody>
                  <a:tcPr marL="0" marR="0" marT="0" marB="0" anchor="ctr">
                    <a:lnL>
                      <a:noFill/>
                    </a:lnL>
                    <a:lnR>
                      <a:noFill/>
                    </a:lnR>
                    <a:lnT>
                      <a:noFill/>
                    </a:lnT>
                    <a:lnB>
                      <a:noFill/>
                    </a:lnB>
                    <a:solidFill>
                      <a:srgbClr val="FFFFFF"/>
                    </a:solidFill>
                  </a:tcPr>
                </a:tc>
                <a:tc>
                  <a:txBody>
                    <a:bodyPr/>
                    <a:lstStyle/>
                    <a:p>
                      <a:pPr algn="ctr" fontAlgn="ctr"/>
                      <a:r>
                        <a:rPr lang="es-PR" sz="1100" b="0" i="0" u="none" strike="noStrike" noProof="0">
                          <a:solidFill>
                            <a:srgbClr val="000000"/>
                          </a:solidFill>
                          <a:effectLst/>
                          <a:latin typeface="Arial" panose="020B0604020202020204" pitchFamily="34" charset="0"/>
                          <a:cs typeface="Arial" panose="020B0604020202020204" pitchFamily="34" charset="0"/>
                        </a:rPr>
                        <a:t>23</a:t>
                      </a:r>
                    </a:p>
                  </a:txBody>
                  <a:tcPr marL="0" marR="0" marT="0" marB="0" anchor="ctr">
                    <a:lnL>
                      <a:noFill/>
                    </a:lnL>
                    <a:lnR>
                      <a:noFill/>
                    </a:lnR>
                    <a:lnT>
                      <a:noFill/>
                    </a:lnT>
                    <a:lnB>
                      <a:noFill/>
                    </a:lnB>
                    <a:solidFill>
                      <a:srgbClr val="FFFFFF"/>
                    </a:solidFill>
                  </a:tcPr>
                </a:tc>
                <a:tc>
                  <a:txBody>
                    <a:bodyPr/>
                    <a:lstStyle/>
                    <a:p>
                      <a:pPr algn="ctr" fontAlgn="ctr"/>
                      <a:r>
                        <a:rPr lang="es-PR" sz="1100" b="0" i="0" u="none" strike="noStrike" noProof="0">
                          <a:solidFill>
                            <a:srgbClr val="000000"/>
                          </a:solidFill>
                          <a:effectLst/>
                          <a:latin typeface="Arial" panose="020B0604020202020204" pitchFamily="34" charset="0"/>
                          <a:cs typeface="Arial" panose="020B0604020202020204" pitchFamily="34" charset="0"/>
                        </a:rPr>
                        <a:t>25</a:t>
                      </a:r>
                    </a:p>
                  </a:txBody>
                  <a:tcPr marL="0" marR="0" marT="0" marB="0" anchor="ctr">
                    <a:lnL>
                      <a:noFill/>
                    </a:lnL>
                    <a:lnR>
                      <a:noFill/>
                    </a:lnR>
                    <a:lnT>
                      <a:noFill/>
                    </a:lnT>
                    <a:lnB>
                      <a:noFill/>
                    </a:lnB>
                    <a:solidFill>
                      <a:schemeClr val="accent1">
                        <a:lumMod val="20000"/>
                        <a:lumOff val="80000"/>
                      </a:schemeClr>
                    </a:solidFill>
                  </a:tcPr>
                </a:tc>
                <a:tc>
                  <a:txBody>
                    <a:bodyPr/>
                    <a:lstStyle/>
                    <a:p>
                      <a:pPr algn="ctr" fontAlgn="ctr"/>
                      <a:r>
                        <a:rPr lang="es-PR" sz="1100" b="0" i="0" u="none" strike="noStrike" noProof="0" dirty="0">
                          <a:solidFill>
                            <a:srgbClr val="000000"/>
                          </a:solidFill>
                          <a:effectLst/>
                          <a:latin typeface="Arial" panose="020B0604020202020204" pitchFamily="34" charset="0"/>
                          <a:cs typeface="Arial" panose="020B0604020202020204" pitchFamily="34" charset="0"/>
                        </a:rPr>
                        <a:t>19</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953440425"/>
                  </a:ext>
                </a:extLst>
              </a:tr>
              <a:tr h="337061">
                <a:tc>
                  <a:txBody>
                    <a:bodyPr/>
                    <a:lstStyle/>
                    <a:p>
                      <a:pPr algn="ctr" fontAlgn="ctr"/>
                      <a:r>
                        <a:rPr lang="es-PR" sz="1100" b="0" i="0" u="none" strike="noStrike" noProof="0">
                          <a:solidFill>
                            <a:srgbClr val="000000"/>
                          </a:solidFill>
                          <a:effectLst/>
                          <a:latin typeface="Arial" panose="020B0604020202020204" pitchFamily="34" charset="0"/>
                          <a:cs typeface="Arial" panose="020B0604020202020204" pitchFamily="34" charset="0"/>
                        </a:rPr>
                        <a:t>Teniente Coronel</a:t>
                      </a:r>
                    </a:p>
                  </a:txBody>
                  <a:tcPr marL="0" marR="0" marT="0" marB="0" anchor="ctr">
                    <a:lnL>
                      <a:noFill/>
                    </a:lnL>
                    <a:lnR>
                      <a:noFill/>
                    </a:lnR>
                    <a:lnT>
                      <a:noFill/>
                    </a:lnT>
                    <a:lnB>
                      <a:noFill/>
                    </a:lnB>
                    <a:solidFill>
                      <a:srgbClr val="FFFFFF"/>
                    </a:solidFill>
                  </a:tcPr>
                </a:tc>
                <a:tc>
                  <a:txBody>
                    <a:bodyPr/>
                    <a:lstStyle/>
                    <a:p>
                      <a:pPr algn="ctr" fontAlgn="ctr"/>
                      <a:r>
                        <a:rPr lang="es-PR" sz="1100" b="0" i="0" u="none" strike="noStrike" noProof="0">
                          <a:solidFill>
                            <a:srgbClr val="000000"/>
                          </a:solidFill>
                          <a:effectLst/>
                          <a:latin typeface="Arial" panose="020B0604020202020204" pitchFamily="34" charset="0"/>
                          <a:cs typeface="Arial" panose="020B0604020202020204" pitchFamily="34" charset="0"/>
                        </a:rPr>
                        <a:t>5</a:t>
                      </a:r>
                    </a:p>
                  </a:txBody>
                  <a:tcPr marL="0" marR="0" marT="0" marB="0" anchor="ctr">
                    <a:lnL>
                      <a:noFill/>
                    </a:lnL>
                    <a:lnR>
                      <a:noFill/>
                    </a:lnR>
                    <a:lnT>
                      <a:noFill/>
                    </a:lnT>
                    <a:lnB>
                      <a:noFill/>
                    </a:lnB>
                    <a:solidFill>
                      <a:srgbClr val="FFFFFF"/>
                    </a:solidFill>
                  </a:tcPr>
                </a:tc>
                <a:tc>
                  <a:txBody>
                    <a:bodyPr/>
                    <a:lstStyle/>
                    <a:p>
                      <a:pPr algn="ctr" fontAlgn="ctr"/>
                      <a:r>
                        <a:rPr lang="es-PR" sz="1100" b="0" i="0" u="none" strike="noStrike" noProof="0">
                          <a:solidFill>
                            <a:srgbClr val="000000"/>
                          </a:solidFill>
                          <a:effectLst/>
                          <a:latin typeface="Arial" panose="020B0604020202020204" pitchFamily="34" charset="0"/>
                          <a:cs typeface="Arial" panose="020B0604020202020204" pitchFamily="34" charset="0"/>
                        </a:rPr>
                        <a:t>19</a:t>
                      </a:r>
                    </a:p>
                  </a:txBody>
                  <a:tcPr marL="0" marR="0" marT="0" marB="0" anchor="ctr">
                    <a:lnL>
                      <a:noFill/>
                    </a:lnL>
                    <a:lnR>
                      <a:noFill/>
                    </a:lnR>
                    <a:lnT>
                      <a:noFill/>
                    </a:lnT>
                    <a:lnB>
                      <a:noFill/>
                    </a:lnB>
                    <a:solidFill>
                      <a:srgbClr val="FFFFFF"/>
                    </a:solidFill>
                  </a:tcPr>
                </a:tc>
                <a:tc>
                  <a:txBody>
                    <a:bodyPr/>
                    <a:lstStyle/>
                    <a:p>
                      <a:pPr algn="ctr" fontAlgn="ctr"/>
                      <a:r>
                        <a:rPr lang="es-PR" sz="1100" b="0" i="0" u="none" strike="noStrike" noProof="0">
                          <a:solidFill>
                            <a:srgbClr val="000000"/>
                          </a:solidFill>
                          <a:effectLst/>
                          <a:latin typeface="Arial" panose="020B0604020202020204" pitchFamily="34" charset="0"/>
                          <a:cs typeface="Arial" panose="020B0604020202020204" pitchFamily="34" charset="0"/>
                        </a:rPr>
                        <a:t>24</a:t>
                      </a:r>
                    </a:p>
                  </a:txBody>
                  <a:tcPr marL="0" marR="0" marT="0" marB="0" anchor="ctr">
                    <a:lnL>
                      <a:noFill/>
                    </a:lnL>
                    <a:lnR>
                      <a:noFill/>
                    </a:lnR>
                    <a:lnT>
                      <a:noFill/>
                    </a:lnT>
                    <a:lnB>
                      <a:noFill/>
                    </a:lnB>
                    <a:solidFill>
                      <a:schemeClr val="accent1">
                        <a:lumMod val="20000"/>
                        <a:lumOff val="80000"/>
                      </a:schemeClr>
                    </a:solidFill>
                  </a:tcPr>
                </a:tc>
                <a:tc>
                  <a:txBody>
                    <a:bodyPr/>
                    <a:lstStyle/>
                    <a:p>
                      <a:pPr algn="ctr" fontAlgn="ctr"/>
                      <a:r>
                        <a:rPr lang="es-PR" sz="1100" b="0" i="0" u="none" strike="noStrike" noProof="0">
                          <a:solidFill>
                            <a:srgbClr val="000000"/>
                          </a:solidFill>
                          <a:effectLst/>
                          <a:latin typeface="Arial" panose="020B0604020202020204" pitchFamily="34" charset="0"/>
                          <a:cs typeface="Arial" panose="020B0604020202020204" pitchFamily="34" charset="0"/>
                        </a:rPr>
                        <a:t>17</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734454155"/>
                  </a:ext>
                </a:extLst>
              </a:tr>
              <a:tr h="337061">
                <a:tc>
                  <a:txBody>
                    <a:bodyPr/>
                    <a:lstStyle/>
                    <a:p>
                      <a:pPr algn="ctr" fontAlgn="ctr"/>
                      <a:r>
                        <a:rPr lang="es-PR" sz="1100" b="0" i="0" u="none" strike="noStrike" noProof="0">
                          <a:solidFill>
                            <a:srgbClr val="000000"/>
                          </a:solidFill>
                          <a:effectLst/>
                          <a:latin typeface="Arial" panose="020B0604020202020204" pitchFamily="34" charset="0"/>
                          <a:cs typeface="Arial" panose="020B0604020202020204" pitchFamily="34" charset="0"/>
                        </a:rPr>
                        <a:t>Coronel</a:t>
                      </a:r>
                    </a:p>
                  </a:txBody>
                  <a:tcPr marL="0" marR="0" marT="0" marB="0" anchor="ctr">
                    <a:lnL>
                      <a:noFill/>
                    </a:lnL>
                    <a:lnR>
                      <a:noFill/>
                    </a:lnR>
                    <a:lnT>
                      <a:noFill/>
                    </a:lnT>
                    <a:lnB>
                      <a:noFill/>
                    </a:lnB>
                    <a:solidFill>
                      <a:srgbClr val="FFFFFF"/>
                    </a:solidFill>
                  </a:tcPr>
                </a:tc>
                <a:tc>
                  <a:txBody>
                    <a:bodyPr/>
                    <a:lstStyle/>
                    <a:p>
                      <a:pPr algn="ctr" fontAlgn="ctr"/>
                      <a:r>
                        <a:rPr lang="es-PR" sz="1100" b="0" i="0" u="none" strike="noStrike" noProof="0">
                          <a:solidFill>
                            <a:srgbClr val="000000"/>
                          </a:solidFill>
                          <a:effectLst/>
                          <a:latin typeface="Arial" panose="020B0604020202020204" pitchFamily="34" charset="0"/>
                          <a:cs typeface="Arial" panose="020B0604020202020204" pitchFamily="34" charset="0"/>
                        </a:rPr>
                        <a:t>1</a:t>
                      </a:r>
                    </a:p>
                  </a:txBody>
                  <a:tcPr marL="0" marR="0" marT="0" marB="0" anchor="ctr">
                    <a:lnL>
                      <a:noFill/>
                    </a:lnL>
                    <a:lnR>
                      <a:noFill/>
                    </a:lnR>
                    <a:lnT>
                      <a:noFill/>
                    </a:lnT>
                    <a:lnB>
                      <a:noFill/>
                    </a:lnB>
                    <a:solidFill>
                      <a:srgbClr val="FFFFFF"/>
                    </a:solidFill>
                  </a:tcPr>
                </a:tc>
                <a:tc>
                  <a:txBody>
                    <a:bodyPr/>
                    <a:lstStyle/>
                    <a:p>
                      <a:pPr algn="ctr" fontAlgn="ctr"/>
                      <a:r>
                        <a:rPr lang="es-PR" sz="1100" b="0" i="0" u="none" strike="noStrike" noProof="0">
                          <a:solidFill>
                            <a:srgbClr val="000000"/>
                          </a:solidFill>
                          <a:effectLst/>
                          <a:latin typeface="Arial" panose="020B0604020202020204" pitchFamily="34" charset="0"/>
                          <a:cs typeface="Arial" panose="020B0604020202020204" pitchFamily="34" charset="0"/>
                        </a:rPr>
                        <a:t>13</a:t>
                      </a:r>
                    </a:p>
                  </a:txBody>
                  <a:tcPr marL="0" marR="0" marT="0" marB="0" anchor="ctr">
                    <a:lnL>
                      <a:noFill/>
                    </a:lnL>
                    <a:lnR>
                      <a:noFill/>
                    </a:lnR>
                    <a:lnT>
                      <a:noFill/>
                    </a:lnT>
                    <a:lnB>
                      <a:noFill/>
                    </a:lnB>
                    <a:solidFill>
                      <a:srgbClr val="FFFFFF"/>
                    </a:solidFill>
                  </a:tcPr>
                </a:tc>
                <a:tc>
                  <a:txBody>
                    <a:bodyPr/>
                    <a:lstStyle/>
                    <a:p>
                      <a:pPr algn="ctr" fontAlgn="ctr"/>
                      <a:r>
                        <a:rPr lang="es-PR" sz="1100" b="0" i="0" u="none" strike="noStrike" noProof="0">
                          <a:solidFill>
                            <a:srgbClr val="000000"/>
                          </a:solidFill>
                          <a:effectLst/>
                          <a:latin typeface="Arial" panose="020B0604020202020204" pitchFamily="34" charset="0"/>
                          <a:cs typeface="Arial" panose="020B0604020202020204" pitchFamily="34" charset="0"/>
                        </a:rPr>
                        <a:t>14</a:t>
                      </a:r>
                    </a:p>
                  </a:txBody>
                  <a:tcPr marL="0" marR="0" marT="0" marB="0" anchor="ctr">
                    <a:lnL>
                      <a:noFill/>
                    </a:lnL>
                    <a:lnR>
                      <a:noFill/>
                    </a:lnR>
                    <a:lnT>
                      <a:noFill/>
                    </a:lnT>
                    <a:lnB>
                      <a:noFill/>
                    </a:lnB>
                    <a:solidFill>
                      <a:schemeClr val="accent1">
                        <a:lumMod val="20000"/>
                        <a:lumOff val="80000"/>
                      </a:schemeClr>
                    </a:solidFill>
                  </a:tcPr>
                </a:tc>
                <a:tc>
                  <a:txBody>
                    <a:bodyPr/>
                    <a:lstStyle/>
                    <a:p>
                      <a:pPr algn="ctr" fontAlgn="ctr"/>
                      <a:r>
                        <a:rPr lang="es-PR" sz="1100" b="0" i="0" u="none" strike="noStrike" noProof="0">
                          <a:solidFill>
                            <a:srgbClr val="000000"/>
                          </a:solidFill>
                          <a:effectLst/>
                          <a:latin typeface="Arial" panose="020B0604020202020204" pitchFamily="34" charset="0"/>
                          <a:cs typeface="Arial" panose="020B0604020202020204" pitchFamily="34" charset="0"/>
                        </a:rPr>
                        <a:t>2</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4053319412"/>
                  </a:ext>
                </a:extLst>
              </a:tr>
              <a:tr h="385074">
                <a:tc>
                  <a:txBody>
                    <a:bodyPr/>
                    <a:lstStyle/>
                    <a:p>
                      <a:pPr algn="ctr" fontAlgn="ctr"/>
                      <a:r>
                        <a:rPr lang="es-PR" sz="1800" b="1" i="0" u="none" strike="noStrike" noProof="0">
                          <a:solidFill>
                            <a:srgbClr val="000000"/>
                          </a:solidFill>
                          <a:effectLst/>
                          <a:latin typeface="Arial" panose="020B0604020202020204" pitchFamily="34" charset="0"/>
                          <a:cs typeface="Arial" panose="020B0604020202020204" pitchFamily="34" charset="0"/>
                        </a:rPr>
                        <a:t>Total </a:t>
                      </a:r>
                    </a:p>
                  </a:txBody>
                  <a:tcPr marL="0" marR="0" marT="0" marB="0" anchor="ctr">
                    <a:lnL>
                      <a:noFill/>
                    </a:lnL>
                    <a:lnR>
                      <a:noFill/>
                    </a:lnR>
                    <a:lnT>
                      <a:noFill/>
                    </a:lnT>
                    <a:lnB>
                      <a:noFill/>
                    </a:lnB>
                    <a:solidFill>
                      <a:srgbClr val="B4C6E7"/>
                    </a:solidFill>
                  </a:tcPr>
                </a:tc>
                <a:tc>
                  <a:txBody>
                    <a:bodyPr/>
                    <a:lstStyle/>
                    <a:p>
                      <a:pPr algn="ctr" fontAlgn="ctr"/>
                      <a:r>
                        <a:rPr lang="es-PR" sz="1800" b="1" i="0" u="none" strike="noStrike" noProof="0" dirty="0">
                          <a:solidFill>
                            <a:srgbClr val="000000"/>
                          </a:solidFill>
                          <a:effectLst/>
                          <a:latin typeface="Arial" panose="020B0604020202020204" pitchFamily="34" charset="0"/>
                          <a:cs typeface="Arial" panose="020B0604020202020204" pitchFamily="34" charset="0"/>
                        </a:rPr>
                        <a:t>2,917</a:t>
                      </a:r>
                    </a:p>
                  </a:txBody>
                  <a:tcPr marL="0" marR="0" marT="0" marB="0" anchor="ctr">
                    <a:lnL>
                      <a:noFill/>
                    </a:lnL>
                    <a:lnR>
                      <a:noFill/>
                    </a:lnR>
                    <a:lnT>
                      <a:noFill/>
                    </a:lnT>
                    <a:lnB>
                      <a:noFill/>
                    </a:lnB>
                    <a:solidFill>
                      <a:srgbClr val="B4C6E7"/>
                    </a:solidFill>
                  </a:tcPr>
                </a:tc>
                <a:tc>
                  <a:txBody>
                    <a:bodyPr/>
                    <a:lstStyle/>
                    <a:p>
                      <a:pPr algn="ctr" fontAlgn="ctr"/>
                      <a:r>
                        <a:rPr lang="es-PR" sz="1800" b="1" i="0" u="none" strike="noStrike" noProof="0" dirty="0">
                          <a:solidFill>
                            <a:srgbClr val="000000"/>
                          </a:solidFill>
                          <a:effectLst/>
                          <a:latin typeface="Arial" panose="020B0604020202020204" pitchFamily="34" charset="0"/>
                          <a:cs typeface="Arial" panose="020B0604020202020204" pitchFamily="34" charset="0"/>
                        </a:rPr>
                        <a:t>8,558</a:t>
                      </a:r>
                    </a:p>
                  </a:txBody>
                  <a:tcPr marL="0" marR="0" marT="0" marB="0" anchor="ctr">
                    <a:lnL>
                      <a:noFill/>
                    </a:lnL>
                    <a:lnR>
                      <a:noFill/>
                    </a:lnR>
                    <a:lnT>
                      <a:noFill/>
                    </a:lnT>
                    <a:lnB>
                      <a:noFill/>
                    </a:lnB>
                    <a:solidFill>
                      <a:srgbClr val="B4C6E7"/>
                    </a:solidFill>
                  </a:tcPr>
                </a:tc>
                <a:tc>
                  <a:txBody>
                    <a:bodyPr/>
                    <a:lstStyle/>
                    <a:p>
                      <a:pPr algn="ctr" fontAlgn="ctr"/>
                      <a:r>
                        <a:rPr lang="es-PR" sz="1800" b="1" i="0" u="none" strike="noStrike" noProof="0" dirty="0">
                          <a:solidFill>
                            <a:srgbClr val="000000"/>
                          </a:solidFill>
                          <a:effectLst/>
                          <a:latin typeface="Arial" panose="020B0604020202020204" pitchFamily="34" charset="0"/>
                          <a:cs typeface="Arial" panose="020B0604020202020204" pitchFamily="34" charset="0"/>
                        </a:rPr>
                        <a:t>11,475</a:t>
                      </a:r>
                    </a:p>
                  </a:txBody>
                  <a:tcPr marL="0" marR="0" marT="0" marB="0" anchor="ctr">
                    <a:lnL>
                      <a:noFill/>
                    </a:lnL>
                    <a:lnR>
                      <a:noFill/>
                    </a:lnR>
                    <a:lnT>
                      <a:noFill/>
                    </a:lnT>
                    <a:lnB>
                      <a:noFill/>
                    </a:lnB>
                    <a:solidFill>
                      <a:schemeClr val="accent1">
                        <a:lumMod val="20000"/>
                        <a:lumOff val="80000"/>
                      </a:schemeClr>
                    </a:solidFill>
                  </a:tcPr>
                </a:tc>
                <a:tc>
                  <a:txBody>
                    <a:bodyPr/>
                    <a:lstStyle/>
                    <a:p>
                      <a:pPr algn="ctr" fontAlgn="ctr"/>
                      <a:r>
                        <a:rPr lang="es-PR" sz="1800" b="1" i="0" u="none" strike="noStrike" noProof="0" dirty="0">
                          <a:solidFill>
                            <a:srgbClr val="000000"/>
                          </a:solidFill>
                          <a:effectLst/>
                          <a:latin typeface="Arial" panose="020B0604020202020204" pitchFamily="34" charset="0"/>
                          <a:cs typeface="Arial" panose="020B0604020202020204" pitchFamily="34" charset="0"/>
                        </a:rPr>
                        <a:t>8,969</a:t>
                      </a:r>
                    </a:p>
                  </a:txBody>
                  <a:tcPr marL="0" marR="0" marT="0" marB="0" anchor="ctr">
                    <a:lnL>
                      <a:noFill/>
                    </a:lnL>
                    <a:lnR>
                      <a:noFill/>
                    </a:lnR>
                    <a:lnT>
                      <a:noFill/>
                    </a:lnT>
                    <a:lnB>
                      <a:noFill/>
                    </a:lnB>
                    <a:solidFill>
                      <a:srgbClr val="B4C6E7"/>
                    </a:solidFill>
                  </a:tcPr>
                </a:tc>
                <a:extLst>
                  <a:ext uri="{0D108BD9-81ED-4DB2-BD59-A6C34878D82A}">
                    <a16:rowId xmlns:a16="http://schemas.microsoft.com/office/drawing/2014/main" val="419383739"/>
                  </a:ext>
                </a:extLst>
              </a:tr>
            </a:tbl>
          </a:graphicData>
        </a:graphic>
      </p:graphicFrame>
      <p:sp>
        <p:nvSpPr>
          <p:cNvPr id="3" name="TextBox 2">
            <a:extLst>
              <a:ext uri="{FF2B5EF4-FFF2-40B4-BE49-F238E27FC236}">
                <a16:creationId xmlns:a16="http://schemas.microsoft.com/office/drawing/2014/main" id="{20CC9901-59D9-4283-910F-D636BFF1B829}"/>
              </a:ext>
            </a:extLst>
          </p:cNvPr>
          <p:cNvSpPr txBox="1"/>
          <p:nvPr/>
        </p:nvSpPr>
        <p:spPr>
          <a:xfrm>
            <a:off x="8943975" y="5676897"/>
            <a:ext cx="1842877" cy="276999"/>
          </a:xfrm>
          <a:prstGeom prst="rect">
            <a:avLst/>
          </a:prstGeom>
          <a:noFill/>
        </p:spPr>
        <p:txBody>
          <a:bodyPr wrap="none" rtlCol="0">
            <a:spAutoFit/>
          </a:bodyPr>
          <a:lstStyle/>
          <a:p>
            <a:r>
              <a:rPr lang="es-PR" sz="1200" b="1" i="1" dirty="0"/>
              <a:t>Revisado 6-septiembre-24</a:t>
            </a:r>
          </a:p>
        </p:txBody>
      </p:sp>
      <p:pic>
        <p:nvPicPr>
          <p:cNvPr id="8" name="Picture 7">
            <a:extLst>
              <a:ext uri="{FF2B5EF4-FFF2-40B4-BE49-F238E27FC236}">
                <a16:creationId xmlns:a16="http://schemas.microsoft.com/office/drawing/2014/main" id="{35BCF14A-F324-4EB3-835D-DD8494726304}"/>
              </a:ext>
            </a:extLst>
          </p:cNvPr>
          <p:cNvPicPr>
            <a:picLocks noChangeAspect="1"/>
          </p:cNvPicPr>
          <p:nvPr/>
        </p:nvPicPr>
        <p:blipFill>
          <a:blip r:embed="rId2"/>
          <a:stretch>
            <a:fillRect/>
          </a:stretch>
        </p:blipFill>
        <p:spPr>
          <a:xfrm>
            <a:off x="10147425" y="381000"/>
            <a:ext cx="1174999" cy="1000303"/>
          </a:xfrm>
          <a:prstGeom prst="ellipse">
            <a:avLst/>
          </a:prstGeom>
          <a:ln>
            <a:noFill/>
          </a:ln>
          <a:effectLst>
            <a:softEdge rad="112500"/>
          </a:effectLst>
        </p:spPr>
      </p:pic>
    </p:spTree>
    <p:extLst>
      <p:ext uri="{BB962C8B-B14F-4D97-AF65-F5344CB8AC3E}">
        <p14:creationId xmlns:p14="http://schemas.microsoft.com/office/powerpoint/2010/main" val="3084516948"/>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EAFF0-C1BD-4EF4-B56B-17B9058B0909}"/>
              </a:ext>
            </a:extLst>
          </p:cNvPr>
          <p:cNvSpPr>
            <a:spLocks noGrp="1"/>
          </p:cNvSpPr>
          <p:nvPr>
            <p:ph type="title"/>
          </p:nvPr>
        </p:nvSpPr>
        <p:spPr>
          <a:xfrm>
            <a:off x="1541494" y="691139"/>
            <a:ext cx="8858532" cy="706964"/>
          </a:xfrm>
        </p:spPr>
        <p:txBody>
          <a:bodyPr>
            <a:noAutofit/>
          </a:bodyPr>
          <a:lstStyle/>
          <a:p>
            <a:pPr algn="ctr"/>
            <a:r>
              <a:rPr lang="es-PR" sz="3000" dirty="0">
                <a:latin typeface="+mj-lt"/>
                <a:cs typeface="Arial" panose="020B0604020202020204" pitchFamily="34" charset="0"/>
              </a:rPr>
              <a:t>ESTATUS DESVINCULACIONES </a:t>
            </a:r>
            <a:br>
              <a:rPr lang="es-PR" sz="3000" dirty="0">
                <a:latin typeface="+mj-lt"/>
                <a:cs typeface="Arial" panose="020B0604020202020204" pitchFamily="34" charset="0"/>
              </a:rPr>
            </a:br>
            <a:r>
              <a:rPr lang="es-PR" sz="3000" dirty="0">
                <a:latin typeface="+mj-lt"/>
                <a:cs typeface="Arial" panose="020B0604020202020204" pitchFamily="34" charset="0"/>
              </a:rPr>
              <a:t>AÑO 2021 AL 2024</a:t>
            </a:r>
            <a:endParaRPr lang="es-PR" sz="3000" dirty="0">
              <a:latin typeface="+mj-lt"/>
            </a:endParaRPr>
          </a:p>
        </p:txBody>
      </p:sp>
      <p:graphicFrame>
        <p:nvGraphicFramePr>
          <p:cNvPr id="4" name="Content Placeholder 3">
            <a:extLst>
              <a:ext uri="{FF2B5EF4-FFF2-40B4-BE49-F238E27FC236}">
                <a16:creationId xmlns:a16="http://schemas.microsoft.com/office/drawing/2014/main" id="{1ED1B394-3EAA-40E2-B73C-9733AEC2F2B9}"/>
              </a:ext>
            </a:extLst>
          </p:cNvPr>
          <p:cNvGraphicFramePr>
            <a:graphicFrameLocks noGrp="1"/>
          </p:cNvGraphicFramePr>
          <p:nvPr>
            <p:ph idx="1"/>
            <p:extLst>
              <p:ext uri="{D42A27DB-BD31-4B8C-83A1-F6EECF244321}">
                <p14:modId xmlns:p14="http://schemas.microsoft.com/office/powerpoint/2010/main" val="1841059514"/>
              </p:ext>
            </p:extLst>
          </p:nvPr>
        </p:nvGraphicFramePr>
        <p:xfrm>
          <a:off x="1247774" y="1619249"/>
          <a:ext cx="9979399" cy="4097391"/>
        </p:xfrm>
        <a:graphic>
          <a:graphicData uri="http://schemas.openxmlformats.org/drawingml/2006/table">
            <a:tbl>
              <a:tblPr/>
              <a:tblGrid>
                <a:gridCol w="2893024">
                  <a:extLst>
                    <a:ext uri="{9D8B030D-6E8A-4147-A177-3AD203B41FA5}">
                      <a16:colId xmlns:a16="http://schemas.microsoft.com/office/drawing/2014/main" val="757872819"/>
                    </a:ext>
                  </a:extLst>
                </a:gridCol>
                <a:gridCol w="1661950">
                  <a:extLst>
                    <a:ext uri="{9D8B030D-6E8A-4147-A177-3AD203B41FA5}">
                      <a16:colId xmlns:a16="http://schemas.microsoft.com/office/drawing/2014/main" val="2174982022"/>
                    </a:ext>
                  </a:extLst>
                </a:gridCol>
                <a:gridCol w="1327254">
                  <a:extLst>
                    <a:ext uri="{9D8B030D-6E8A-4147-A177-3AD203B41FA5}">
                      <a16:colId xmlns:a16="http://schemas.microsoft.com/office/drawing/2014/main" val="2616983346"/>
                    </a:ext>
                  </a:extLst>
                </a:gridCol>
                <a:gridCol w="807894">
                  <a:extLst>
                    <a:ext uri="{9D8B030D-6E8A-4147-A177-3AD203B41FA5}">
                      <a16:colId xmlns:a16="http://schemas.microsoft.com/office/drawing/2014/main" val="4251585723"/>
                    </a:ext>
                  </a:extLst>
                </a:gridCol>
                <a:gridCol w="1638868">
                  <a:extLst>
                    <a:ext uri="{9D8B030D-6E8A-4147-A177-3AD203B41FA5}">
                      <a16:colId xmlns:a16="http://schemas.microsoft.com/office/drawing/2014/main" val="1501452635"/>
                    </a:ext>
                  </a:extLst>
                </a:gridCol>
                <a:gridCol w="1650409">
                  <a:extLst>
                    <a:ext uri="{9D8B030D-6E8A-4147-A177-3AD203B41FA5}">
                      <a16:colId xmlns:a16="http://schemas.microsoft.com/office/drawing/2014/main" val="1915921668"/>
                    </a:ext>
                  </a:extLst>
                </a:gridCol>
              </a:tblGrid>
              <a:tr h="250509">
                <a:tc rowSpan="2">
                  <a:txBody>
                    <a:bodyPr/>
                    <a:lstStyle/>
                    <a:p>
                      <a:pPr algn="ctr" fontAlgn="ctr"/>
                      <a:r>
                        <a:rPr lang="en-US" sz="1600" b="1" i="0" u="none" strike="noStrike" dirty="0" err="1">
                          <a:solidFill>
                            <a:srgbClr val="000000"/>
                          </a:solidFill>
                          <a:effectLst/>
                          <a:latin typeface="Arial" panose="020B0604020202020204" pitchFamily="34" charset="0"/>
                          <a:cs typeface="Arial" panose="020B0604020202020204" pitchFamily="34" charset="0"/>
                        </a:rPr>
                        <a:t>Concepto</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a:noFill/>
                    </a:lnL>
                    <a:lnR>
                      <a:noFill/>
                    </a:lnR>
                    <a:lnT>
                      <a:noFill/>
                    </a:lnT>
                    <a:lnB>
                      <a:noFill/>
                    </a:lnB>
                    <a:solidFill>
                      <a:srgbClr val="B4C6E7"/>
                    </a:solidFill>
                  </a:tcPr>
                </a:tc>
                <a:tc gridSpan="5">
                  <a:txBody>
                    <a:bodyPr/>
                    <a:lstStyle/>
                    <a:p>
                      <a:pPr algn="ctr" fontAlgn="b"/>
                      <a:r>
                        <a:rPr lang="en-US" sz="1400" b="1" i="0" u="none" strike="noStrike">
                          <a:solidFill>
                            <a:srgbClr val="000000"/>
                          </a:solidFill>
                          <a:effectLst/>
                          <a:latin typeface="Calibri" panose="020F0502020204030204" pitchFamily="34" charset="0"/>
                        </a:rPr>
                        <a:t>Desvinculaciones Sistema de Rango </a:t>
                      </a:r>
                    </a:p>
                  </a:txBody>
                  <a:tcPr marL="0" marR="0" marT="0" marB="0" anchor="b">
                    <a:lnL>
                      <a:noFill/>
                    </a:lnL>
                    <a:lnR>
                      <a:noFill/>
                    </a:lnR>
                    <a:lnT>
                      <a:noFill/>
                    </a:lnT>
                    <a:lnB>
                      <a:noFill/>
                    </a:lnB>
                    <a:solidFill>
                      <a:srgbClr val="8EA9DB"/>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58940731"/>
                  </a:ext>
                </a:extLst>
              </a:tr>
              <a:tr h="333345">
                <a:tc vMerge="1">
                  <a:txBody>
                    <a:bodyPr/>
                    <a:lstStyle/>
                    <a:p>
                      <a:endParaRPr lang="en-US"/>
                    </a:p>
                  </a:txBody>
                  <a:tcPr/>
                </a:tc>
                <a:tc>
                  <a:txBody>
                    <a:bodyPr/>
                    <a:lstStyle/>
                    <a:p>
                      <a:pPr algn="ctr" fontAlgn="b"/>
                      <a:r>
                        <a:rPr lang="en-US" sz="1600" b="1" i="0" u="none" strike="noStrike">
                          <a:solidFill>
                            <a:srgbClr val="000000"/>
                          </a:solidFill>
                          <a:effectLst/>
                          <a:latin typeface="Arial" panose="020B0604020202020204" pitchFamily="34" charset="0"/>
                          <a:cs typeface="Arial" panose="020B0604020202020204" pitchFamily="34" charset="0"/>
                        </a:rPr>
                        <a:t>2021</a:t>
                      </a:r>
                    </a:p>
                  </a:txBody>
                  <a:tcPr marL="0" marR="0" marT="0" marB="0" anchor="b">
                    <a:lnL>
                      <a:noFill/>
                    </a:lnL>
                    <a:lnR>
                      <a:noFill/>
                    </a:lnR>
                    <a:lnT>
                      <a:noFill/>
                    </a:lnT>
                    <a:lnB>
                      <a:noFill/>
                    </a:lnB>
                    <a:solidFill>
                      <a:srgbClr val="B4C6E7"/>
                    </a:solidFill>
                  </a:tcPr>
                </a:tc>
                <a:tc>
                  <a:txBody>
                    <a:bodyPr/>
                    <a:lstStyle/>
                    <a:p>
                      <a:pPr algn="ctr" fontAlgn="b"/>
                      <a:r>
                        <a:rPr lang="en-US" sz="1600" b="1" i="0" u="none" strike="noStrike">
                          <a:solidFill>
                            <a:srgbClr val="000000"/>
                          </a:solidFill>
                          <a:effectLst/>
                          <a:latin typeface="Arial" panose="020B0604020202020204" pitchFamily="34" charset="0"/>
                          <a:cs typeface="Arial" panose="020B0604020202020204" pitchFamily="34" charset="0"/>
                        </a:rPr>
                        <a:t>2022</a:t>
                      </a:r>
                    </a:p>
                  </a:txBody>
                  <a:tcPr marL="0" marR="0" marT="0" marB="0" anchor="b">
                    <a:lnL>
                      <a:noFill/>
                    </a:lnL>
                    <a:lnR>
                      <a:noFill/>
                    </a:lnR>
                    <a:lnT>
                      <a:noFill/>
                    </a:lnT>
                    <a:lnB>
                      <a:noFill/>
                    </a:lnB>
                    <a:solidFill>
                      <a:srgbClr val="B4C6E7"/>
                    </a:solidFill>
                  </a:tcPr>
                </a:tc>
                <a:tc>
                  <a:txBody>
                    <a:bodyPr/>
                    <a:lstStyle/>
                    <a:p>
                      <a:pPr algn="ctr" fontAlgn="b"/>
                      <a:r>
                        <a:rPr lang="en-US" sz="1600" b="1" i="0" u="none" strike="noStrike">
                          <a:solidFill>
                            <a:srgbClr val="000000"/>
                          </a:solidFill>
                          <a:effectLst/>
                          <a:latin typeface="Arial" panose="020B0604020202020204" pitchFamily="34" charset="0"/>
                          <a:cs typeface="Arial" panose="020B0604020202020204" pitchFamily="34" charset="0"/>
                        </a:rPr>
                        <a:t>2023</a:t>
                      </a:r>
                    </a:p>
                  </a:txBody>
                  <a:tcPr marL="0" marR="0" marT="0" marB="0" anchor="b">
                    <a:lnL>
                      <a:noFill/>
                    </a:lnL>
                    <a:lnR>
                      <a:noFill/>
                    </a:lnR>
                    <a:lnT>
                      <a:noFill/>
                    </a:lnT>
                    <a:lnB>
                      <a:noFill/>
                    </a:lnB>
                    <a:solidFill>
                      <a:srgbClr val="B4C6E7"/>
                    </a:solidFill>
                  </a:tcPr>
                </a:tc>
                <a:tc>
                  <a:txBody>
                    <a:bodyPr/>
                    <a:lstStyle/>
                    <a:p>
                      <a:pPr algn="ctr" fontAlgn="b"/>
                      <a:r>
                        <a:rPr lang="en-US" sz="1600" b="1" i="0" u="none" strike="noStrike">
                          <a:solidFill>
                            <a:srgbClr val="000000"/>
                          </a:solidFill>
                          <a:effectLst/>
                          <a:latin typeface="Arial" panose="020B0604020202020204" pitchFamily="34" charset="0"/>
                          <a:cs typeface="Arial" panose="020B0604020202020204" pitchFamily="34" charset="0"/>
                        </a:rPr>
                        <a:t>2024</a:t>
                      </a:r>
                    </a:p>
                  </a:txBody>
                  <a:tcPr marL="0" marR="0" marT="0" marB="0" anchor="b">
                    <a:lnL>
                      <a:noFill/>
                    </a:lnL>
                    <a:lnR>
                      <a:noFill/>
                    </a:lnR>
                    <a:lnT>
                      <a:noFill/>
                    </a:lnT>
                    <a:lnB>
                      <a:noFill/>
                    </a:lnB>
                    <a:solidFill>
                      <a:srgbClr val="B4C6E7"/>
                    </a:solidFill>
                  </a:tcPr>
                </a:tc>
                <a:tc>
                  <a:txBody>
                    <a:bodyPr/>
                    <a:lstStyle/>
                    <a:p>
                      <a:pPr algn="ctr" fontAlgn="b"/>
                      <a:r>
                        <a:rPr lang="en-US" sz="1600" b="1" i="0" u="none" strike="noStrike">
                          <a:solidFill>
                            <a:srgbClr val="000000"/>
                          </a:solidFill>
                          <a:effectLst/>
                          <a:latin typeface="Arial" panose="020B0604020202020204" pitchFamily="34" charset="0"/>
                          <a:cs typeface="Arial" panose="020B0604020202020204" pitchFamily="34" charset="0"/>
                        </a:rPr>
                        <a:t>Total </a:t>
                      </a:r>
                    </a:p>
                  </a:txBody>
                  <a:tcPr marL="0" marR="0" marT="0" marB="0" anchor="b">
                    <a:lnL>
                      <a:noFill/>
                    </a:lnL>
                    <a:lnR>
                      <a:noFill/>
                    </a:lnR>
                    <a:lnT>
                      <a:noFill/>
                    </a:lnT>
                    <a:lnB>
                      <a:noFill/>
                    </a:lnB>
                    <a:solidFill>
                      <a:srgbClr val="B4C6E7"/>
                    </a:solidFill>
                  </a:tcPr>
                </a:tc>
                <a:extLst>
                  <a:ext uri="{0D108BD9-81ED-4DB2-BD59-A6C34878D82A}">
                    <a16:rowId xmlns:a16="http://schemas.microsoft.com/office/drawing/2014/main" val="1198357371"/>
                  </a:ext>
                </a:extLst>
              </a:tr>
              <a:tr h="333345">
                <a:tc>
                  <a:txBody>
                    <a:bodyPr/>
                    <a:lstStyle/>
                    <a:p>
                      <a:pPr algn="ctr" fontAlgn="b"/>
                      <a:r>
                        <a:rPr lang="es-PR" sz="1100" b="0" i="0" u="none" strike="noStrike" noProof="0" dirty="0">
                          <a:solidFill>
                            <a:srgbClr val="000000"/>
                          </a:solidFill>
                          <a:effectLst/>
                          <a:latin typeface="Arial" panose="020B0604020202020204" pitchFamily="34" charset="0"/>
                          <a:cs typeface="Arial" panose="020B0604020202020204" pitchFamily="34" charset="0"/>
                        </a:rPr>
                        <a:t>Cesantía</a:t>
                      </a:r>
                    </a:p>
                  </a:txBody>
                  <a:tcPr marL="0" marR="0" marT="0" marB="0" anchor="b">
                    <a:lnL>
                      <a:noFill/>
                    </a:lnL>
                    <a:lnR>
                      <a:noFill/>
                    </a:lnR>
                    <a:lnT>
                      <a:noFill/>
                    </a:lnT>
                    <a:lnB>
                      <a:noFill/>
                    </a:lnB>
                    <a:solidFill>
                      <a:schemeClr val="bg1"/>
                    </a:solidFill>
                  </a:tcPr>
                </a:tc>
                <a:tc>
                  <a:txBody>
                    <a:bodyPr/>
                    <a:lstStyle/>
                    <a:p>
                      <a:pPr algn="ctr" fontAlgn="b"/>
                      <a:r>
                        <a:rPr lang="es-PR" sz="1100" b="0" i="0" u="none" strike="noStrike" noProof="0">
                          <a:solidFill>
                            <a:srgbClr val="000000"/>
                          </a:solidFill>
                          <a:effectLst/>
                          <a:latin typeface="Arial" panose="020B0604020202020204" pitchFamily="34" charset="0"/>
                          <a:cs typeface="Arial" panose="020B0604020202020204" pitchFamily="34" charset="0"/>
                        </a:rPr>
                        <a:t>33</a:t>
                      </a:r>
                    </a:p>
                  </a:txBody>
                  <a:tcPr marL="0" marR="0" marT="0" marB="0" anchor="b">
                    <a:lnL>
                      <a:noFill/>
                    </a:lnL>
                    <a:lnR>
                      <a:noFill/>
                    </a:lnR>
                    <a:lnT>
                      <a:noFill/>
                    </a:lnT>
                    <a:lnB>
                      <a:noFill/>
                    </a:lnB>
                    <a:solidFill>
                      <a:schemeClr val="bg1"/>
                    </a:solidFill>
                  </a:tcPr>
                </a:tc>
                <a:tc>
                  <a:txBody>
                    <a:bodyPr/>
                    <a:lstStyle/>
                    <a:p>
                      <a:pPr algn="ctr" fontAlgn="b"/>
                      <a:r>
                        <a:rPr lang="es-PR" sz="1100" b="0" i="0" u="none" strike="noStrike" noProof="0">
                          <a:solidFill>
                            <a:srgbClr val="000000"/>
                          </a:solidFill>
                          <a:effectLst/>
                          <a:latin typeface="Arial" panose="020B0604020202020204" pitchFamily="34" charset="0"/>
                          <a:cs typeface="Arial" panose="020B0604020202020204" pitchFamily="34" charset="0"/>
                        </a:rPr>
                        <a:t>6</a:t>
                      </a:r>
                    </a:p>
                  </a:txBody>
                  <a:tcPr marL="0" marR="0" marT="0" marB="0" anchor="b">
                    <a:lnL>
                      <a:noFill/>
                    </a:lnL>
                    <a:lnR>
                      <a:noFill/>
                    </a:lnR>
                    <a:lnT>
                      <a:noFill/>
                    </a:lnT>
                    <a:lnB>
                      <a:noFill/>
                    </a:lnB>
                    <a:solidFill>
                      <a:schemeClr val="bg1"/>
                    </a:solidFill>
                  </a:tcPr>
                </a:tc>
                <a:tc>
                  <a:txBody>
                    <a:bodyPr/>
                    <a:lstStyle/>
                    <a:p>
                      <a:pPr algn="ctr" fontAlgn="b"/>
                      <a:r>
                        <a:rPr lang="es-PR" sz="1100" b="0" i="0" u="none" strike="noStrike" noProof="0">
                          <a:solidFill>
                            <a:srgbClr val="000000"/>
                          </a:solidFill>
                          <a:effectLst/>
                          <a:latin typeface="Arial" panose="020B0604020202020204" pitchFamily="34" charset="0"/>
                          <a:cs typeface="Arial" panose="020B0604020202020204" pitchFamily="34" charset="0"/>
                        </a:rPr>
                        <a:t>7</a:t>
                      </a:r>
                    </a:p>
                  </a:txBody>
                  <a:tcPr marL="0" marR="0" marT="0" marB="0" anchor="b">
                    <a:lnL>
                      <a:noFill/>
                    </a:lnL>
                    <a:lnR>
                      <a:noFill/>
                    </a:lnR>
                    <a:lnT>
                      <a:noFill/>
                    </a:lnT>
                    <a:lnB>
                      <a:noFill/>
                    </a:lnB>
                    <a:solidFill>
                      <a:schemeClr val="bg1"/>
                    </a:solidFill>
                  </a:tcPr>
                </a:tc>
                <a:tc>
                  <a:txBody>
                    <a:bodyPr/>
                    <a:lstStyle/>
                    <a:p>
                      <a:pPr algn="ctr" fontAlgn="b"/>
                      <a:r>
                        <a:rPr lang="es-PR" sz="1100" b="0" i="0" u="none" strike="noStrike" noProof="0">
                          <a:solidFill>
                            <a:srgbClr val="000000"/>
                          </a:solidFill>
                          <a:effectLst/>
                          <a:latin typeface="Arial" panose="020B0604020202020204" pitchFamily="34" charset="0"/>
                          <a:cs typeface="Arial" panose="020B0604020202020204" pitchFamily="34" charset="0"/>
                        </a:rPr>
                        <a:t>3</a:t>
                      </a:r>
                    </a:p>
                  </a:txBody>
                  <a:tcPr marL="0" marR="0" marT="0" marB="0" anchor="b">
                    <a:lnL>
                      <a:noFill/>
                    </a:lnL>
                    <a:lnR>
                      <a:noFill/>
                    </a:lnR>
                    <a:lnT>
                      <a:noFill/>
                    </a:lnT>
                    <a:lnB>
                      <a:noFill/>
                    </a:lnB>
                    <a:solidFill>
                      <a:schemeClr val="bg1"/>
                    </a:solidFill>
                  </a:tcPr>
                </a:tc>
                <a:tc>
                  <a:txBody>
                    <a:bodyPr/>
                    <a:lstStyle/>
                    <a:p>
                      <a:pPr algn="ctr" fontAlgn="b"/>
                      <a:r>
                        <a:rPr lang="es-PR" sz="1100" b="0" i="0" u="none" strike="noStrike" noProof="0">
                          <a:solidFill>
                            <a:srgbClr val="000000"/>
                          </a:solidFill>
                          <a:effectLst/>
                          <a:latin typeface="Arial" panose="020B0604020202020204" pitchFamily="34" charset="0"/>
                          <a:cs typeface="Arial" panose="020B0604020202020204" pitchFamily="34" charset="0"/>
                        </a:rPr>
                        <a:t>                             49 </a:t>
                      </a:r>
                    </a:p>
                  </a:txBody>
                  <a:tcPr marL="0" marR="0" marT="0" marB="0" anchor="b">
                    <a:lnL>
                      <a:noFill/>
                    </a:lnL>
                    <a:lnR>
                      <a:noFill/>
                    </a:lnR>
                    <a:lnT>
                      <a:noFill/>
                    </a:lnT>
                    <a:lnB>
                      <a:noFill/>
                    </a:lnB>
                    <a:solidFill>
                      <a:schemeClr val="bg1"/>
                    </a:solidFill>
                  </a:tcPr>
                </a:tc>
                <a:extLst>
                  <a:ext uri="{0D108BD9-81ED-4DB2-BD59-A6C34878D82A}">
                    <a16:rowId xmlns:a16="http://schemas.microsoft.com/office/drawing/2014/main" val="2027272594"/>
                  </a:ext>
                </a:extLst>
              </a:tr>
              <a:tr h="333345">
                <a:tc>
                  <a:txBody>
                    <a:bodyPr/>
                    <a:lstStyle/>
                    <a:p>
                      <a:pPr algn="ctr" fontAlgn="b"/>
                      <a:r>
                        <a:rPr lang="es-PR" sz="1100" b="0" i="0" u="none" strike="noStrike" noProof="0" dirty="0">
                          <a:solidFill>
                            <a:srgbClr val="000000"/>
                          </a:solidFill>
                          <a:effectLst/>
                          <a:latin typeface="Arial" panose="020B0604020202020204" pitchFamily="34" charset="0"/>
                          <a:cs typeface="Arial" panose="020B0604020202020204" pitchFamily="34" charset="0"/>
                        </a:rPr>
                        <a:t>Cesantía Incapacidad</a:t>
                      </a:r>
                    </a:p>
                  </a:txBody>
                  <a:tcPr marL="0" marR="0" marT="0" marB="0" anchor="b">
                    <a:lnL>
                      <a:noFill/>
                    </a:lnL>
                    <a:lnR>
                      <a:noFill/>
                    </a:lnR>
                    <a:lnT>
                      <a:noFill/>
                    </a:lnT>
                    <a:lnB>
                      <a:noFill/>
                    </a:lnB>
                    <a:solidFill>
                      <a:schemeClr val="bg1"/>
                    </a:solidFill>
                  </a:tcPr>
                </a:tc>
                <a:tc>
                  <a:txBody>
                    <a:bodyPr/>
                    <a:lstStyle/>
                    <a:p>
                      <a:pPr algn="ctr" fontAlgn="b"/>
                      <a:r>
                        <a:rPr lang="es-PR" sz="1100" b="0" i="0" u="none" strike="noStrike" noProof="0">
                          <a:solidFill>
                            <a:srgbClr val="000000"/>
                          </a:solidFill>
                          <a:effectLst/>
                          <a:latin typeface="Arial" panose="020B0604020202020204" pitchFamily="34" charset="0"/>
                          <a:cs typeface="Arial" panose="020B0604020202020204" pitchFamily="34" charset="0"/>
                        </a:rPr>
                        <a:t>1</a:t>
                      </a:r>
                    </a:p>
                  </a:txBody>
                  <a:tcPr marL="0" marR="0" marT="0" marB="0" anchor="b">
                    <a:lnL>
                      <a:noFill/>
                    </a:lnL>
                    <a:lnR>
                      <a:noFill/>
                    </a:lnR>
                    <a:lnT>
                      <a:noFill/>
                    </a:lnT>
                    <a:lnB>
                      <a:noFill/>
                    </a:lnB>
                    <a:solidFill>
                      <a:schemeClr val="bg1"/>
                    </a:solidFill>
                  </a:tcPr>
                </a:tc>
                <a:tc>
                  <a:txBody>
                    <a:bodyPr/>
                    <a:lstStyle/>
                    <a:p>
                      <a:pPr algn="ctr" fontAlgn="b"/>
                      <a:r>
                        <a:rPr lang="es-PR" sz="1100" b="0" i="0" u="none" strike="noStrike" noProof="0" dirty="0">
                          <a:solidFill>
                            <a:srgbClr val="000000"/>
                          </a:solidFill>
                          <a:effectLst/>
                          <a:latin typeface="Arial" panose="020B0604020202020204" pitchFamily="34" charset="0"/>
                          <a:cs typeface="Arial" panose="020B0604020202020204" pitchFamily="34" charset="0"/>
                        </a:rPr>
                        <a:t> </a:t>
                      </a:r>
                    </a:p>
                  </a:txBody>
                  <a:tcPr marL="0" marR="0" marT="0" marB="0" anchor="b">
                    <a:lnL>
                      <a:noFill/>
                    </a:lnL>
                    <a:lnR>
                      <a:noFill/>
                    </a:lnR>
                    <a:lnT>
                      <a:noFill/>
                    </a:lnT>
                    <a:lnB>
                      <a:noFill/>
                    </a:lnB>
                    <a:solidFill>
                      <a:schemeClr val="bg1"/>
                    </a:solidFill>
                  </a:tcPr>
                </a:tc>
                <a:tc>
                  <a:txBody>
                    <a:bodyPr/>
                    <a:lstStyle/>
                    <a:p>
                      <a:pPr algn="ctr" fontAlgn="b"/>
                      <a:r>
                        <a:rPr lang="es-PR" sz="1100" b="0" i="0" u="none" strike="noStrike" noProof="0">
                          <a:solidFill>
                            <a:srgbClr val="000000"/>
                          </a:solidFill>
                          <a:effectLst/>
                          <a:latin typeface="Arial" panose="020B0604020202020204" pitchFamily="34" charset="0"/>
                          <a:cs typeface="Arial" panose="020B0604020202020204" pitchFamily="34" charset="0"/>
                        </a:rPr>
                        <a:t> </a:t>
                      </a:r>
                    </a:p>
                  </a:txBody>
                  <a:tcPr marL="0" marR="0" marT="0" marB="0" anchor="b">
                    <a:lnL>
                      <a:noFill/>
                    </a:lnL>
                    <a:lnR>
                      <a:noFill/>
                    </a:lnR>
                    <a:lnT>
                      <a:noFill/>
                    </a:lnT>
                    <a:lnB>
                      <a:noFill/>
                    </a:lnB>
                    <a:solidFill>
                      <a:schemeClr val="bg1"/>
                    </a:solidFill>
                  </a:tcPr>
                </a:tc>
                <a:tc>
                  <a:txBody>
                    <a:bodyPr/>
                    <a:lstStyle/>
                    <a:p>
                      <a:pPr algn="ctr" fontAlgn="b"/>
                      <a:r>
                        <a:rPr lang="es-PR" sz="1100" b="0" i="0" u="none" strike="noStrike" noProof="0">
                          <a:solidFill>
                            <a:srgbClr val="000000"/>
                          </a:solidFill>
                          <a:effectLst/>
                          <a:latin typeface="Arial" panose="020B0604020202020204" pitchFamily="34" charset="0"/>
                          <a:cs typeface="Arial" panose="020B0604020202020204" pitchFamily="34" charset="0"/>
                        </a:rPr>
                        <a:t> </a:t>
                      </a:r>
                    </a:p>
                  </a:txBody>
                  <a:tcPr marL="0" marR="0" marT="0" marB="0" anchor="b">
                    <a:lnL>
                      <a:noFill/>
                    </a:lnL>
                    <a:lnR>
                      <a:noFill/>
                    </a:lnR>
                    <a:lnT>
                      <a:noFill/>
                    </a:lnT>
                    <a:lnB>
                      <a:noFill/>
                    </a:lnB>
                    <a:solidFill>
                      <a:schemeClr val="bg1"/>
                    </a:solidFill>
                  </a:tcPr>
                </a:tc>
                <a:tc>
                  <a:txBody>
                    <a:bodyPr/>
                    <a:lstStyle/>
                    <a:p>
                      <a:pPr algn="ctr" fontAlgn="b"/>
                      <a:r>
                        <a:rPr lang="es-PR" sz="1100" b="0" i="0" u="none" strike="noStrike" noProof="0">
                          <a:solidFill>
                            <a:srgbClr val="000000"/>
                          </a:solidFill>
                          <a:effectLst/>
                          <a:latin typeface="Arial" panose="020B0604020202020204" pitchFamily="34" charset="0"/>
                          <a:cs typeface="Arial" panose="020B0604020202020204" pitchFamily="34" charset="0"/>
                        </a:rPr>
                        <a:t>                               1 </a:t>
                      </a:r>
                    </a:p>
                  </a:txBody>
                  <a:tcPr marL="0" marR="0" marT="0" marB="0" anchor="b">
                    <a:lnL>
                      <a:noFill/>
                    </a:lnL>
                    <a:lnR>
                      <a:noFill/>
                    </a:lnR>
                    <a:lnT>
                      <a:noFill/>
                    </a:lnT>
                    <a:lnB>
                      <a:noFill/>
                    </a:lnB>
                    <a:solidFill>
                      <a:schemeClr val="bg1"/>
                    </a:solidFill>
                  </a:tcPr>
                </a:tc>
                <a:extLst>
                  <a:ext uri="{0D108BD9-81ED-4DB2-BD59-A6C34878D82A}">
                    <a16:rowId xmlns:a16="http://schemas.microsoft.com/office/drawing/2014/main" val="960841419"/>
                  </a:ext>
                </a:extLst>
              </a:tr>
              <a:tr h="333345">
                <a:tc>
                  <a:txBody>
                    <a:bodyPr/>
                    <a:lstStyle/>
                    <a:p>
                      <a:pPr algn="ctr" fontAlgn="b"/>
                      <a:r>
                        <a:rPr lang="es-PR" sz="1100" b="0" i="0" u="none" strike="noStrike" noProof="0">
                          <a:solidFill>
                            <a:srgbClr val="000000"/>
                          </a:solidFill>
                          <a:effectLst/>
                          <a:latin typeface="Arial" panose="020B0604020202020204" pitchFamily="34" charset="0"/>
                          <a:cs typeface="Arial" panose="020B0604020202020204" pitchFamily="34" charset="0"/>
                        </a:rPr>
                        <a:t>Declaración por puesto vacante</a:t>
                      </a:r>
                    </a:p>
                  </a:txBody>
                  <a:tcPr marL="0" marR="0" marT="0" marB="0" anchor="b">
                    <a:lnL>
                      <a:noFill/>
                    </a:lnL>
                    <a:lnR>
                      <a:noFill/>
                    </a:lnR>
                    <a:lnT>
                      <a:noFill/>
                    </a:lnT>
                    <a:lnB>
                      <a:noFill/>
                    </a:lnB>
                    <a:solidFill>
                      <a:schemeClr val="bg1"/>
                    </a:solidFill>
                  </a:tcPr>
                </a:tc>
                <a:tc>
                  <a:txBody>
                    <a:bodyPr/>
                    <a:lstStyle/>
                    <a:p>
                      <a:pPr algn="ctr" fontAlgn="b"/>
                      <a:r>
                        <a:rPr lang="es-PR" sz="1100" b="0" i="0" u="none" strike="noStrike" noProof="0">
                          <a:solidFill>
                            <a:srgbClr val="000000"/>
                          </a:solidFill>
                          <a:effectLst/>
                          <a:latin typeface="Arial" panose="020B0604020202020204" pitchFamily="34" charset="0"/>
                          <a:cs typeface="Arial" panose="020B0604020202020204" pitchFamily="34" charset="0"/>
                        </a:rPr>
                        <a:t>273</a:t>
                      </a:r>
                    </a:p>
                  </a:txBody>
                  <a:tcPr marL="0" marR="0" marT="0" marB="0" anchor="b">
                    <a:lnL>
                      <a:noFill/>
                    </a:lnL>
                    <a:lnR>
                      <a:noFill/>
                    </a:lnR>
                    <a:lnT>
                      <a:noFill/>
                    </a:lnT>
                    <a:lnB>
                      <a:noFill/>
                    </a:lnB>
                    <a:solidFill>
                      <a:schemeClr val="bg1"/>
                    </a:solidFill>
                  </a:tcPr>
                </a:tc>
                <a:tc>
                  <a:txBody>
                    <a:bodyPr/>
                    <a:lstStyle/>
                    <a:p>
                      <a:pPr algn="ctr" fontAlgn="b"/>
                      <a:r>
                        <a:rPr lang="es-PR" sz="1100" b="0" i="0" u="none" strike="noStrike" noProof="0">
                          <a:solidFill>
                            <a:srgbClr val="000000"/>
                          </a:solidFill>
                          <a:effectLst/>
                          <a:latin typeface="Arial" panose="020B0604020202020204" pitchFamily="34" charset="0"/>
                          <a:cs typeface="Arial" panose="020B0604020202020204" pitchFamily="34" charset="0"/>
                        </a:rPr>
                        <a:t>62</a:t>
                      </a:r>
                    </a:p>
                  </a:txBody>
                  <a:tcPr marL="0" marR="0" marT="0" marB="0" anchor="b">
                    <a:lnL>
                      <a:noFill/>
                    </a:lnL>
                    <a:lnR>
                      <a:noFill/>
                    </a:lnR>
                    <a:lnT>
                      <a:noFill/>
                    </a:lnT>
                    <a:lnB>
                      <a:noFill/>
                    </a:lnB>
                    <a:solidFill>
                      <a:schemeClr val="bg1"/>
                    </a:solidFill>
                  </a:tcPr>
                </a:tc>
                <a:tc>
                  <a:txBody>
                    <a:bodyPr/>
                    <a:lstStyle/>
                    <a:p>
                      <a:pPr algn="ctr" fontAlgn="b"/>
                      <a:r>
                        <a:rPr lang="es-PR" sz="1100" b="0" i="0" u="none" strike="noStrike" noProof="0">
                          <a:solidFill>
                            <a:srgbClr val="000000"/>
                          </a:solidFill>
                          <a:effectLst/>
                          <a:latin typeface="Arial" panose="020B0604020202020204" pitchFamily="34" charset="0"/>
                          <a:cs typeface="Arial" panose="020B0604020202020204" pitchFamily="34" charset="0"/>
                        </a:rPr>
                        <a:t>5</a:t>
                      </a:r>
                    </a:p>
                  </a:txBody>
                  <a:tcPr marL="0" marR="0" marT="0" marB="0" anchor="b">
                    <a:lnL>
                      <a:noFill/>
                    </a:lnL>
                    <a:lnR>
                      <a:noFill/>
                    </a:lnR>
                    <a:lnT>
                      <a:noFill/>
                    </a:lnT>
                    <a:lnB>
                      <a:noFill/>
                    </a:lnB>
                    <a:solidFill>
                      <a:schemeClr val="bg1"/>
                    </a:solidFill>
                  </a:tcPr>
                </a:tc>
                <a:tc>
                  <a:txBody>
                    <a:bodyPr/>
                    <a:lstStyle/>
                    <a:p>
                      <a:pPr algn="ctr" fontAlgn="b"/>
                      <a:r>
                        <a:rPr lang="es-PR" sz="1100" b="0" i="0" u="none" strike="noStrike" noProof="0">
                          <a:solidFill>
                            <a:srgbClr val="000000"/>
                          </a:solidFill>
                          <a:effectLst/>
                          <a:latin typeface="Arial" panose="020B0604020202020204" pitchFamily="34" charset="0"/>
                          <a:cs typeface="Arial" panose="020B0604020202020204" pitchFamily="34" charset="0"/>
                        </a:rPr>
                        <a:t>6</a:t>
                      </a:r>
                    </a:p>
                  </a:txBody>
                  <a:tcPr marL="0" marR="0" marT="0" marB="0" anchor="b">
                    <a:lnL>
                      <a:noFill/>
                    </a:lnL>
                    <a:lnR>
                      <a:noFill/>
                    </a:lnR>
                    <a:lnT>
                      <a:noFill/>
                    </a:lnT>
                    <a:lnB>
                      <a:noFill/>
                    </a:lnB>
                    <a:solidFill>
                      <a:schemeClr val="bg1"/>
                    </a:solidFill>
                  </a:tcPr>
                </a:tc>
                <a:tc>
                  <a:txBody>
                    <a:bodyPr/>
                    <a:lstStyle/>
                    <a:p>
                      <a:pPr algn="ctr" fontAlgn="b"/>
                      <a:r>
                        <a:rPr lang="es-PR" sz="1100" b="0" i="0" u="none" strike="noStrike" noProof="0">
                          <a:solidFill>
                            <a:srgbClr val="000000"/>
                          </a:solidFill>
                          <a:effectLst/>
                          <a:latin typeface="Arial" panose="020B0604020202020204" pitchFamily="34" charset="0"/>
                          <a:cs typeface="Arial" panose="020B0604020202020204" pitchFamily="34" charset="0"/>
                        </a:rPr>
                        <a:t>                           346 </a:t>
                      </a:r>
                    </a:p>
                  </a:txBody>
                  <a:tcPr marL="0" marR="0" marT="0" marB="0" anchor="b">
                    <a:lnL>
                      <a:noFill/>
                    </a:lnL>
                    <a:lnR>
                      <a:noFill/>
                    </a:lnR>
                    <a:lnT>
                      <a:noFill/>
                    </a:lnT>
                    <a:lnB>
                      <a:noFill/>
                    </a:lnB>
                    <a:solidFill>
                      <a:schemeClr val="bg1"/>
                    </a:solidFill>
                  </a:tcPr>
                </a:tc>
                <a:extLst>
                  <a:ext uri="{0D108BD9-81ED-4DB2-BD59-A6C34878D82A}">
                    <a16:rowId xmlns:a16="http://schemas.microsoft.com/office/drawing/2014/main" val="1720222133"/>
                  </a:ext>
                </a:extLst>
              </a:tr>
              <a:tr h="333345">
                <a:tc>
                  <a:txBody>
                    <a:bodyPr/>
                    <a:lstStyle/>
                    <a:p>
                      <a:pPr algn="ctr" fontAlgn="b"/>
                      <a:r>
                        <a:rPr lang="es-PR" sz="1100" b="0" i="0" u="none" strike="noStrike" noProof="0">
                          <a:solidFill>
                            <a:srgbClr val="000000"/>
                          </a:solidFill>
                          <a:effectLst/>
                          <a:latin typeface="Arial" panose="020B0604020202020204" pitchFamily="34" charset="0"/>
                          <a:cs typeface="Arial" panose="020B0604020202020204" pitchFamily="34" charset="0"/>
                        </a:rPr>
                        <a:t>Expulsión</a:t>
                      </a:r>
                    </a:p>
                  </a:txBody>
                  <a:tcPr marL="0" marR="0" marT="0" marB="0" anchor="b">
                    <a:lnL>
                      <a:noFill/>
                    </a:lnL>
                    <a:lnR>
                      <a:noFill/>
                    </a:lnR>
                    <a:lnT>
                      <a:noFill/>
                    </a:lnT>
                    <a:lnB>
                      <a:noFill/>
                    </a:lnB>
                    <a:solidFill>
                      <a:schemeClr val="bg1"/>
                    </a:solidFill>
                  </a:tcPr>
                </a:tc>
                <a:tc>
                  <a:txBody>
                    <a:bodyPr/>
                    <a:lstStyle/>
                    <a:p>
                      <a:pPr algn="ctr" fontAlgn="b"/>
                      <a:r>
                        <a:rPr lang="es-PR" sz="1100" b="0" i="0" u="none" strike="noStrike" noProof="0">
                          <a:solidFill>
                            <a:srgbClr val="000000"/>
                          </a:solidFill>
                          <a:effectLst/>
                          <a:latin typeface="Arial" panose="020B0604020202020204" pitchFamily="34" charset="0"/>
                          <a:cs typeface="Arial" panose="020B0604020202020204" pitchFamily="34" charset="0"/>
                        </a:rPr>
                        <a:t>20</a:t>
                      </a:r>
                    </a:p>
                  </a:txBody>
                  <a:tcPr marL="0" marR="0" marT="0" marB="0" anchor="b">
                    <a:lnL>
                      <a:noFill/>
                    </a:lnL>
                    <a:lnR>
                      <a:noFill/>
                    </a:lnR>
                    <a:lnT>
                      <a:noFill/>
                    </a:lnT>
                    <a:lnB>
                      <a:noFill/>
                    </a:lnB>
                    <a:solidFill>
                      <a:schemeClr val="bg1"/>
                    </a:solidFill>
                  </a:tcPr>
                </a:tc>
                <a:tc>
                  <a:txBody>
                    <a:bodyPr/>
                    <a:lstStyle/>
                    <a:p>
                      <a:pPr algn="ctr" fontAlgn="b"/>
                      <a:r>
                        <a:rPr lang="es-PR" sz="1100" b="0" i="0" u="none" strike="noStrike" noProof="0">
                          <a:solidFill>
                            <a:srgbClr val="000000"/>
                          </a:solidFill>
                          <a:effectLst/>
                          <a:latin typeface="Arial" panose="020B0604020202020204" pitchFamily="34" charset="0"/>
                          <a:cs typeface="Arial" panose="020B0604020202020204" pitchFamily="34" charset="0"/>
                        </a:rPr>
                        <a:t>21</a:t>
                      </a:r>
                    </a:p>
                  </a:txBody>
                  <a:tcPr marL="0" marR="0" marT="0" marB="0" anchor="b">
                    <a:lnL>
                      <a:noFill/>
                    </a:lnL>
                    <a:lnR>
                      <a:noFill/>
                    </a:lnR>
                    <a:lnT>
                      <a:noFill/>
                    </a:lnT>
                    <a:lnB>
                      <a:noFill/>
                    </a:lnB>
                    <a:solidFill>
                      <a:schemeClr val="bg1"/>
                    </a:solidFill>
                  </a:tcPr>
                </a:tc>
                <a:tc>
                  <a:txBody>
                    <a:bodyPr/>
                    <a:lstStyle/>
                    <a:p>
                      <a:pPr algn="ctr" fontAlgn="b"/>
                      <a:r>
                        <a:rPr lang="es-PR" sz="1100" b="0" i="0" u="none" strike="noStrike" noProof="0">
                          <a:solidFill>
                            <a:srgbClr val="000000"/>
                          </a:solidFill>
                          <a:effectLst/>
                          <a:latin typeface="Arial" panose="020B0604020202020204" pitchFamily="34" charset="0"/>
                          <a:cs typeface="Arial" panose="020B0604020202020204" pitchFamily="34" charset="0"/>
                        </a:rPr>
                        <a:t>19</a:t>
                      </a:r>
                    </a:p>
                  </a:txBody>
                  <a:tcPr marL="0" marR="0" marT="0" marB="0" anchor="b">
                    <a:lnL>
                      <a:noFill/>
                    </a:lnL>
                    <a:lnR>
                      <a:noFill/>
                    </a:lnR>
                    <a:lnT>
                      <a:noFill/>
                    </a:lnT>
                    <a:lnB>
                      <a:noFill/>
                    </a:lnB>
                    <a:solidFill>
                      <a:schemeClr val="bg1"/>
                    </a:solidFill>
                  </a:tcPr>
                </a:tc>
                <a:tc>
                  <a:txBody>
                    <a:bodyPr/>
                    <a:lstStyle/>
                    <a:p>
                      <a:pPr algn="ctr" fontAlgn="b"/>
                      <a:r>
                        <a:rPr lang="es-PR" sz="900" b="0" i="0" u="none" strike="noStrike" noProof="0" dirty="0">
                          <a:solidFill>
                            <a:srgbClr val="000000"/>
                          </a:solidFill>
                          <a:effectLst/>
                          <a:latin typeface="Arial" panose="020B0604020202020204" pitchFamily="34" charset="0"/>
                          <a:cs typeface="Arial" panose="020B0604020202020204" pitchFamily="34" charset="0"/>
                        </a:rPr>
                        <a:t>16</a:t>
                      </a:r>
                    </a:p>
                  </a:txBody>
                  <a:tcPr marL="0" marR="0" marT="0" marB="0" anchor="b">
                    <a:lnL>
                      <a:noFill/>
                    </a:lnL>
                    <a:lnR>
                      <a:noFill/>
                    </a:lnR>
                    <a:lnT>
                      <a:noFill/>
                    </a:lnT>
                    <a:lnB>
                      <a:noFill/>
                    </a:lnB>
                    <a:solidFill>
                      <a:schemeClr val="bg1"/>
                    </a:solidFill>
                  </a:tcPr>
                </a:tc>
                <a:tc>
                  <a:txBody>
                    <a:bodyPr/>
                    <a:lstStyle/>
                    <a:p>
                      <a:pPr algn="ctr" fontAlgn="b"/>
                      <a:r>
                        <a:rPr lang="es-PR" sz="1100" b="0" i="0" u="none" strike="noStrike" noProof="0" dirty="0">
                          <a:solidFill>
                            <a:srgbClr val="000000"/>
                          </a:solidFill>
                          <a:effectLst/>
                          <a:latin typeface="Arial" panose="020B0604020202020204" pitchFamily="34" charset="0"/>
                          <a:cs typeface="Arial" panose="020B0604020202020204" pitchFamily="34" charset="0"/>
                        </a:rPr>
                        <a:t>                             76 </a:t>
                      </a:r>
                    </a:p>
                  </a:txBody>
                  <a:tcPr marL="0" marR="0" marT="0" marB="0" anchor="b">
                    <a:lnL>
                      <a:noFill/>
                    </a:lnL>
                    <a:lnR>
                      <a:noFill/>
                    </a:lnR>
                    <a:lnT>
                      <a:noFill/>
                    </a:lnT>
                    <a:lnB>
                      <a:noFill/>
                    </a:lnB>
                    <a:solidFill>
                      <a:schemeClr val="bg1"/>
                    </a:solidFill>
                  </a:tcPr>
                </a:tc>
                <a:extLst>
                  <a:ext uri="{0D108BD9-81ED-4DB2-BD59-A6C34878D82A}">
                    <a16:rowId xmlns:a16="http://schemas.microsoft.com/office/drawing/2014/main" val="2540761297"/>
                  </a:ext>
                </a:extLst>
              </a:tr>
              <a:tr h="333345">
                <a:tc>
                  <a:txBody>
                    <a:bodyPr/>
                    <a:lstStyle/>
                    <a:p>
                      <a:pPr algn="ctr" fontAlgn="b"/>
                      <a:r>
                        <a:rPr lang="es-PR" sz="1100" b="0" i="0" u="none" strike="noStrike" noProof="0">
                          <a:solidFill>
                            <a:srgbClr val="000000"/>
                          </a:solidFill>
                          <a:effectLst/>
                          <a:latin typeface="Arial" panose="020B0604020202020204" pitchFamily="34" charset="0"/>
                          <a:cs typeface="Arial" panose="020B0604020202020204" pitchFamily="34" charset="0"/>
                        </a:rPr>
                        <a:t>Fallecidos</a:t>
                      </a:r>
                    </a:p>
                  </a:txBody>
                  <a:tcPr marL="0" marR="0" marT="0" marB="0" anchor="b">
                    <a:lnL>
                      <a:noFill/>
                    </a:lnL>
                    <a:lnR>
                      <a:noFill/>
                    </a:lnR>
                    <a:lnT>
                      <a:noFill/>
                    </a:lnT>
                    <a:lnB>
                      <a:noFill/>
                    </a:lnB>
                    <a:solidFill>
                      <a:schemeClr val="bg1"/>
                    </a:solidFill>
                  </a:tcPr>
                </a:tc>
                <a:tc>
                  <a:txBody>
                    <a:bodyPr/>
                    <a:lstStyle/>
                    <a:p>
                      <a:pPr algn="ctr" fontAlgn="b"/>
                      <a:r>
                        <a:rPr lang="es-PR" sz="1100" b="0" i="0" u="none" strike="noStrike" noProof="0">
                          <a:solidFill>
                            <a:srgbClr val="000000"/>
                          </a:solidFill>
                          <a:effectLst/>
                          <a:latin typeface="Arial" panose="020B0604020202020204" pitchFamily="34" charset="0"/>
                          <a:cs typeface="Arial" panose="020B0604020202020204" pitchFamily="34" charset="0"/>
                        </a:rPr>
                        <a:t>26</a:t>
                      </a:r>
                    </a:p>
                  </a:txBody>
                  <a:tcPr marL="0" marR="0" marT="0" marB="0" anchor="b">
                    <a:lnL>
                      <a:noFill/>
                    </a:lnL>
                    <a:lnR>
                      <a:noFill/>
                    </a:lnR>
                    <a:lnT>
                      <a:noFill/>
                    </a:lnT>
                    <a:lnB>
                      <a:noFill/>
                    </a:lnB>
                    <a:solidFill>
                      <a:schemeClr val="bg1"/>
                    </a:solidFill>
                  </a:tcPr>
                </a:tc>
                <a:tc>
                  <a:txBody>
                    <a:bodyPr/>
                    <a:lstStyle/>
                    <a:p>
                      <a:pPr algn="ctr" fontAlgn="b"/>
                      <a:r>
                        <a:rPr lang="es-PR" sz="1100" b="0" i="0" u="none" strike="noStrike" noProof="0">
                          <a:solidFill>
                            <a:srgbClr val="000000"/>
                          </a:solidFill>
                          <a:effectLst/>
                          <a:latin typeface="Arial" panose="020B0604020202020204" pitchFamily="34" charset="0"/>
                          <a:cs typeface="Arial" panose="020B0604020202020204" pitchFamily="34" charset="0"/>
                        </a:rPr>
                        <a:t>20</a:t>
                      </a:r>
                    </a:p>
                  </a:txBody>
                  <a:tcPr marL="0" marR="0" marT="0" marB="0" anchor="b">
                    <a:lnL>
                      <a:noFill/>
                    </a:lnL>
                    <a:lnR>
                      <a:noFill/>
                    </a:lnR>
                    <a:lnT>
                      <a:noFill/>
                    </a:lnT>
                    <a:lnB>
                      <a:noFill/>
                    </a:lnB>
                    <a:solidFill>
                      <a:schemeClr val="bg1"/>
                    </a:solidFill>
                  </a:tcPr>
                </a:tc>
                <a:tc>
                  <a:txBody>
                    <a:bodyPr/>
                    <a:lstStyle/>
                    <a:p>
                      <a:pPr algn="ctr" fontAlgn="b"/>
                      <a:r>
                        <a:rPr lang="es-PR" sz="1100" b="0" i="0" u="none" strike="noStrike" noProof="0">
                          <a:solidFill>
                            <a:srgbClr val="000000"/>
                          </a:solidFill>
                          <a:effectLst/>
                          <a:latin typeface="Arial" panose="020B0604020202020204" pitchFamily="34" charset="0"/>
                          <a:cs typeface="Arial" panose="020B0604020202020204" pitchFamily="34" charset="0"/>
                        </a:rPr>
                        <a:t>20</a:t>
                      </a:r>
                    </a:p>
                  </a:txBody>
                  <a:tcPr marL="0" marR="0" marT="0" marB="0" anchor="b">
                    <a:lnL>
                      <a:noFill/>
                    </a:lnL>
                    <a:lnR>
                      <a:noFill/>
                    </a:lnR>
                    <a:lnT>
                      <a:noFill/>
                    </a:lnT>
                    <a:lnB>
                      <a:noFill/>
                    </a:lnB>
                    <a:solidFill>
                      <a:schemeClr val="bg1"/>
                    </a:solidFill>
                  </a:tcPr>
                </a:tc>
                <a:tc>
                  <a:txBody>
                    <a:bodyPr/>
                    <a:lstStyle/>
                    <a:p>
                      <a:pPr algn="ctr" fontAlgn="b"/>
                      <a:r>
                        <a:rPr lang="es-PR" sz="900" b="0" i="0" u="none" strike="noStrike" noProof="0" dirty="0">
                          <a:solidFill>
                            <a:srgbClr val="000000"/>
                          </a:solidFill>
                          <a:effectLst/>
                          <a:latin typeface="Arial" panose="020B0604020202020204" pitchFamily="34" charset="0"/>
                          <a:cs typeface="Arial" panose="020B0604020202020204" pitchFamily="34" charset="0"/>
                        </a:rPr>
                        <a:t>14</a:t>
                      </a:r>
                    </a:p>
                  </a:txBody>
                  <a:tcPr marL="0" marR="0" marT="0" marB="0" anchor="b">
                    <a:lnL>
                      <a:noFill/>
                    </a:lnL>
                    <a:lnR>
                      <a:noFill/>
                    </a:lnR>
                    <a:lnT>
                      <a:noFill/>
                    </a:lnT>
                    <a:lnB>
                      <a:noFill/>
                    </a:lnB>
                    <a:solidFill>
                      <a:schemeClr val="bg1"/>
                    </a:solidFill>
                  </a:tcPr>
                </a:tc>
                <a:tc>
                  <a:txBody>
                    <a:bodyPr/>
                    <a:lstStyle/>
                    <a:p>
                      <a:pPr algn="ctr" fontAlgn="b"/>
                      <a:r>
                        <a:rPr lang="es-PR" sz="1100" b="0" i="0" u="none" strike="noStrike" noProof="0" dirty="0">
                          <a:solidFill>
                            <a:srgbClr val="000000"/>
                          </a:solidFill>
                          <a:effectLst/>
                          <a:latin typeface="Arial" panose="020B0604020202020204" pitchFamily="34" charset="0"/>
                          <a:cs typeface="Arial" panose="020B0604020202020204" pitchFamily="34" charset="0"/>
                        </a:rPr>
                        <a:t>                             80 </a:t>
                      </a:r>
                    </a:p>
                  </a:txBody>
                  <a:tcPr marL="0" marR="0" marT="0" marB="0" anchor="b">
                    <a:lnL>
                      <a:noFill/>
                    </a:lnL>
                    <a:lnR>
                      <a:noFill/>
                    </a:lnR>
                    <a:lnT>
                      <a:noFill/>
                    </a:lnT>
                    <a:lnB>
                      <a:noFill/>
                    </a:lnB>
                    <a:solidFill>
                      <a:schemeClr val="bg1"/>
                    </a:solidFill>
                  </a:tcPr>
                </a:tc>
                <a:extLst>
                  <a:ext uri="{0D108BD9-81ED-4DB2-BD59-A6C34878D82A}">
                    <a16:rowId xmlns:a16="http://schemas.microsoft.com/office/drawing/2014/main" val="3661246059"/>
                  </a:ext>
                </a:extLst>
              </a:tr>
              <a:tr h="333345">
                <a:tc>
                  <a:txBody>
                    <a:bodyPr/>
                    <a:lstStyle/>
                    <a:p>
                      <a:pPr algn="ctr" fontAlgn="b"/>
                      <a:r>
                        <a:rPr lang="es-PR" sz="1100" b="0" i="0" u="none" strike="noStrike" noProof="0">
                          <a:solidFill>
                            <a:srgbClr val="000000"/>
                          </a:solidFill>
                          <a:effectLst/>
                          <a:latin typeface="Arial" panose="020B0604020202020204" pitchFamily="34" charset="0"/>
                          <a:cs typeface="Arial" panose="020B0604020202020204" pitchFamily="34" charset="0"/>
                        </a:rPr>
                        <a:t>Renuncia Regular</a:t>
                      </a:r>
                    </a:p>
                  </a:txBody>
                  <a:tcPr marL="0" marR="0" marT="0" marB="0" anchor="b">
                    <a:lnL>
                      <a:noFill/>
                    </a:lnL>
                    <a:lnR>
                      <a:noFill/>
                    </a:lnR>
                    <a:lnT>
                      <a:noFill/>
                    </a:lnT>
                    <a:lnB>
                      <a:noFill/>
                    </a:lnB>
                    <a:solidFill>
                      <a:schemeClr val="bg1"/>
                    </a:solidFill>
                  </a:tcPr>
                </a:tc>
                <a:tc>
                  <a:txBody>
                    <a:bodyPr/>
                    <a:lstStyle/>
                    <a:p>
                      <a:pPr algn="ctr" fontAlgn="b"/>
                      <a:r>
                        <a:rPr lang="es-PR" sz="1100" b="0" i="0" u="none" strike="noStrike" noProof="0">
                          <a:solidFill>
                            <a:srgbClr val="000000"/>
                          </a:solidFill>
                          <a:effectLst/>
                          <a:latin typeface="Arial" panose="020B0604020202020204" pitchFamily="34" charset="0"/>
                          <a:cs typeface="Arial" panose="020B0604020202020204" pitchFamily="34" charset="0"/>
                        </a:rPr>
                        <a:t>95</a:t>
                      </a:r>
                    </a:p>
                  </a:txBody>
                  <a:tcPr marL="0" marR="0" marT="0" marB="0" anchor="b">
                    <a:lnL>
                      <a:noFill/>
                    </a:lnL>
                    <a:lnR>
                      <a:noFill/>
                    </a:lnR>
                    <a:lnT>
                      <a:noFill/>
                    </a:lnT>
                    <a:lnB>
                      <a:noFill/>
                    </a:lnB>
                    <a:solidFill>
                      <a:schemeClr val="bg1"/>
                    </a:solidFill>
                  </a:tcPr>
                </a:tc>
                <a:tc>
                  <a:txBody>
                    <a:bodyPr/>
                    <a:lstStyle/>
                    <a:p>
                      <a:pPr algn="ctr" fontAlgn="b"/>
                      <a:r>
                        <a:rPr lang="es-PR" sz="1100" b="0" i="0" u="none" strike="noStrike" noProof="0">
                          <a:solidFill>
                            <a:srgbClr val="000000"/>
                          </a:solidFill>
                          <a:effectLst/>
                          <a:latin typeface="Arial" panose="020B0604020202020204" pitchFamily="34" charset="0"/>
                          <a:cs typeface="Arial" panose="020B0604020202020204" pitchFamily="34" charset="0"/>
                        </a:rPr>
                        <a:t>139</a:t>
                      </a:r>
                    </a:p>
                  </a:txBody>
                  <a:tcPr marL="0" marR="0" marT="0" marB="0" anchor="b">
                    <a:lnL>
                      <a:noFill/>
                    </a:lnL>
                    <a:lnR>
                      <a:noFill/>
                    </a:lnR>
                    <a:lnT>
                      <a:noFill/>
                    </a:lnT>
                    <a:lnB>
                      <a:noFill/>
                    </a:lnB>
                    <a:solidFill>
                      <a:schemeClr val="bg1"/>
                    </a:solidFill>
                  </a:tcPr>
                </a:tc>
                <a:tc>
                  <a:txBody>
                    <a:bodyPr/>
                    <a:lstStyle/>
                    <a:p>
                      <a:pPr algn="ctr" fontAlgn="b"/>
                      <a:r>
                        <a:rPr lang="es-PR" sz="1100" b="0" i="0" u="none" strike="noStrike" noProof="0">
                          <a:solidFill>
                            <a:srgbClr val="000000"/>
                          </a:solidFill>
                          <a:effectLst/>
                          <a:latin typeface="Arial" panose="020B0604020202020204" pitchFamily="34" charset="0"/>
                          <a:cs typeface="Arial" panose="020B0604020202020204" pitchFamily="34" charset="0"/>
                        </a:rPr>
                        <a:t>111</a:t>
                      </a:r>
                    </a:p>
                  </a:txBody>
                  <a:tcPr marL="0" marR="0" marT="0" marB="0" anchor="b">
                    <a:lnL>
                      <a:noFill/>
                    </a:lnL>
                    <a:lnR>
                      <a:noFill/>
                    </a:lnR>
                    <a:lnT>
                      <a:noFill/>
                    </a:lnT>
                    <a:lnB>
                      <a:noFill/>
                    </a:lnB>
                    <a:solidFill>
                      <a:schemeClr val="bg1"/>
                    </a:solidFill>
                  </a:tcPr>
                </a:tc>
                <a:tc>
                  <a:txBody>
                    <a:bodyPr/>
                    <a:lstStyle/>
                    <a:p>
                      <a:pPr algn="ctr" fontAlgn="b"/>
                      <a:r>
                        <a:rPr lang="en-US" sz="900" b="0" i="0" u="none" strike="noStrike" noProof="0">
                          <a:solidFill>
                            <a:srgbClr val="000000"/>
                          </a:solidFill>
                          <a:effectLst/>
                          <a:latin typeface="Arial" panose="020B0604020202020204" pitchFamily="34" charset="0"/>
                          <a:cs typeface="Arial" panose="020B0604020202020204" pitchFamily="34" charset="0"/>
                        </a:rPr>
                        <a:t>9</a:t>
                      </a:r>
                      <a:r>
                        <a:rPr lang="es-PR" sz="900" b="0" i="0" u="none" strike="noStrike" noProof="0">
                          <a:solidFill>
                            <a:srgbClr val="000000"/>
                          </a:solidFill>
                          <a:effectLst/>
                          <a:latin typeface="Arial" panose="020B0604020202020204" pitchFamily="34" charset="0"/>
                          <a:cs typeface="Arial" panose="020B0604020202020204" pitchFamily="34" charset="0"/>
                        </a:rPr>
                        <a:t>0</a:t>
                      </a:r>
                    </a:p>
                  </a:txBody>
                  <a:tcPr marL="0" marR="0" marT="0" marB="0" anchor="b">
                    <a:lnL>
                      <a:noFill/>
                    </a:lnL>
                    <a:lnR>
                      <a:noFill/>
                    </a:lnR>
                    <a:lnT>
                      <a:noFill/>
                    </a:lnT>
                    <a:lnB>
                      <a:noFill/>
                    </a:lnB>
                    <a:solidFill>
                      <a:schemeClr val="bg1"/>
                    </a:solidFill>
                  </a:tcPr>
                </a:tc>
                <a:tc>
                  <a:txBody>
                    <a:bodyPr/>
                    <a:lstStyle/>
                    <a:p>
                      <a:pPr algn="ctr" fontAlgn="b"/>
                      <a:r>
                        <a:rPr lang="es-PR" sz="1100" b="0" i="0" u="none" strike="noStrike" noProof="0" dirty="0">
                          <a:solidFill>
                            <a:srgbClr val="000000"/>
                          </a:solidFill>
                          <a:effectLst/>
                          <a:latin typeface="Arial" panose="020B0604020202020204" pitchFamily="34" charset="0"/>
                          <a:cs typeface="Arial" panose="020B0604020202020204" pitchFamily="34" charset="0"/>
                        </a:rPr>
                        <a:t>                           435 </a:t>
                      </a:r>
                    </a:p>
                  </a:txBody>
                  <a:tcPr marL="0" marR="0" marT="0" marB="0" anchor="b">
                    <a:lnL>
                      <a:noFill/>
                    </a:lnL>
                    <a:lnR>
                      <a:noFill/>
                    </a:lnR>
                    <a:lnT>
                      <a:noFill/>
                    </a:lnT>
                    <a:lnB>
                      <a:noFill/>
                    </a:lnB>
                    <a:solidFill>
                      <a:schemeClr val="bg1"/>
                    </a:solidFill>
                  </a:tcPr>
                </a:tc>
                <a:extLst>
                  <a:ext uri="{0D108BD9-81ED-4DB2-BD59-A6C34878D82A}">
                    <a16:rowId xmlns:a16="http://schemas.microsoft.com/office/drawing/2014/main" val="75120518"/>
                  </a:ext>
                </a:extLst>
              </a:tr>
              <a:tr h="333345">
                <a:tc>
                  <a:txBody>
                    <a:bodyPr/>
                    <a:lstStyle/>
                    <a:p>
                      <a:pPr algn="ctr" fontAlgn="b"/>
                      <a:r>
                        <a:rPr lang="es-PR" sz="1100" b="0" i="0" u="none" strike="noStrike" noProof="0" dirty="0">
                          <a:solidFill>
                            <a:srgbClr val="000000"/>
                          </a:solidFill>
                          <a:effectLst/>
                          <a:latin typeface="Arial" panose="020B0604020202020204" pitchFamily="34" charset="0"/>
                          <a:cs typeface="Arial" panose="020B0604020202020204" pitchFamily="34" charset="0"/>
                        </a:rPr>
                        <a:t>Renuncia Pensión</a:t>
                      </a:r>
                    </a:p>
                  </a:txBody>
                  <a:tcPr marL="0" marR="0" marT="0" marB="0" anchor="b">
                    <a:lnL>
                      <a:noFill/>
                    </a:lnL>
                    <a:lnR>
                      <a:noFill/>
                    </a:lnR>
                    <a:lnT>
                      <a:noFill/>
                    </a:lnT>
                    <a:lnB>
                      <a:noFill/>
                    </a:lnB>
                    <a:solidFill>
                      <a:schemeClr val="bg1"/>
                    </a:solidFill>
                  </a:tcPr>
                </a:tc>
                <a:tc>
                  <a:txBody>
                    <a:bodyPr/>
                    <a:lstStyle/>
                    <a:p>
                      <a:pPr algn="ctr" fontAlgn="b"/>
                      <a:r>
                        <a:rPr lang="es-PR" sz="1100" b="0" i="0" u="none" strike="noStrike" noProof="0">
                          <a:solidFill>
                            <a:srgbClr val="000000"/>
                          </a:solidFill>
                          <a:effectLst/>
                          <a:latin typeface="Arial" panose="020B0604020202020204" pitchFamily="34" charset="0"/>
                          <a:cs typeface="Arial" panose="020B0604020202020204" pitchFamily="34" charset="0"/>
                        </a:rPr>
                        <a:t>140</a:t>
                      </a:r>
                    </a:p>
                  </a:txBody>
                  <a:tcPr marL="0" marR="0" marT="0" marB="0" anchor="b">
                    <a:lnL>
                      <a:noFill/>
                    </a:lnL>
                    <a:lnR>
                      <a:noFill/>
                    </a:lnR>
                    <a:lnT>
                      <a:noFill/>
                    </a:lnT>
                    <a:lnB>
                      <a:noFill/>
                    </a:lnB>
                    <a:solidFill>
                      <a:schemeClr val="bg1"/>
                    </a:solidFill>
                  </a:tcPr>
                </a:tc>
                <a:tc>
                  <a:txBody>
                    <a:bodyPr/>
                    <a:lstStyle/>
                    <a:p>
                      <a:pPr algn="ctr" fontAlgn="b"/>
                      <a:r>
                        <a:rPr lang="es-PR" sz="1100" b="0" i="0" u="none" strike="noStrike" noProof="0">
                          <a:solidFill>
                            <a:srgbClr val="000000"/>
                          </a:solidFill>
                          <a:effectLst/>
                          <a:latin typeface="Arial" panose="020B0604020202020204" pitchFamily="34" charset="0"/>
                          <a:cs typeface="Arial" panose="020B0604020202020204" pitchFamily="34" charset="0"/>
                        </a:rPr>
                        <a:t>112</a:t>
                      </a:r>
                    </a:p>
                  </a:txBody>
                  <a:tcPr marL="0" marR="0" marT="0" marB="0" anchor="b">
                    <a:lnL>
                      <a:noFill/>
                    </a:lnL>
                    <a:lnR>
                      <a:noFill/>
                    </a:lnR>
                    <a:lnT>
                      <a:noFill/>
                    </a:lnT>
                    <a:lnB>
                      <a:noFill/>
                    </a:lnB>
                    <a:solidFill>
                      <a:schemeClr val="bg1"/>
                    </a:solidFill>
                  </a:tcPr>
                </a:tc>
                <a:tc>
                  <a:txBody>
                    <a:bodyPr/>
                    <a:lstStyle/>
                    <a:p>
                      <a:pPr algn="ctr" fontAlgn="b"/>
                      <a:r>
                        <a:rPr lang="es-PR" sz="1100" b="0" i="0" u="none" strike="noStrike" noProof="0">
                          <a:solidFill>
                            <a:srgbClr val="000000"/>
                          </a:solidFill>
                          <a:effectLst/>
                          <a:latin typeface="Arial" panose="020B0604020202020204" pitchFamily="34" charset="0"/>
                          <a:cs typeface="Arial" panose="020B0604020202020204" pitchFamily="34" charset="0"/>
                        </a:rPr>
                        <a:t>154</a:t>
                      </a:r>
                    </a:p>
                  </a:txBody>
                  <a:tcPr marL="0" marR="0" marT="0" marB="0" anchor="b">
                    <a:lnL>
                      <a:noFill/>
                    </a:lnL>
                    <a:lnR>
                      <a:noFill/>
                    </a:lnR>
                    <a:lnT>
                      <a:noFill/>
                    </a:lnT>
                    <a:lnB>
                      <a:noFill/>
                    </a:lnB>
                    <a:solidFill>
                      <a:schemeClr val="bg1"/>
                    </a:solidFill>
                  </a:tcPr>
                </a:tc>
                <a:tc>
                  <a:txBody>
                    <a:bodyPr/>
                    <a:lstStyle/>
                    <a:p>
                      <a:pPr algn="ctr" fontAlgn="b"/>
                      <a:r>
                        <a:rPr lang="en-US" sz="1100" b="0" i="0" u="none" strike="noStrike" noProof="0">
                          <a:solidFill>
                            <a:srgbClr val="000000"/>
                          </a:solidFill>
                          <a:effectLst/>
                          <a:latin typeface="Arial" panose="020B0604020202020204" pitchFamily="34" charset="0"/>
                          <a:cs typeface="Arial" panose="020B0604020202020204" pitchFamily="34" charset="0"/>
                        </a:rPr>
                        <a:t>7</a:t>
                      </a:r>
                      <a:r>
                        <a:rPr lang="es-PR" sz="1100" b="0" i="0" u="none" strike="noStrike" noProof="0">
                          <a:solidFill>
                            <a:srgbClr val="000000"/>
                          </a:solidFill>
                          <a:effectLst/>
                          <a:latin typeface="Arial" panose="020B0604020202020204" pitchFamily="34" charset="0"/>
                          <a:cs typeface="Arial" panose="020B0604020202020204" pitchFamily="34" charset="0"/>
                        </a:rPr>
                        <a:t>9</a:t>
                      </a:r>
                    </a:p>
                  </a:txBody>
                  <a:tcPr marL="0" marR="0" marT="0" marB="0" anchor="b">
                    <a:lnL>
                      <a:noFill/>
                    </a:lnL>
                    <a:lnR>
                      <a:noFill/>
                    </a:lnR>
                    <a:lnT>
                      <a:noFill/>
                    </a:lnT>
                    <a:lnB>
                      <a:noFill/>
                    </a:lnB>
                    <a:solidFill>
                      <a:schemeClr val="bg1"/>
                    </a:solidFill>
                  </a:tcPr>
                </a:tc>
                <a:tc>
                  <a:txBody>
                    <a:bodyPr/>
                    <a:lstStyle/>
                    <a:p>
                      <a:pPr algn="ctr" fontAlgn="b"/>
                      <a:r>
                        <a:rPr lang="es-PR" sz="1100" b="0" i="0" u="none" strike="noStrike" noProof="0" dirty="0">
                          <a:solidFill>
                            <a:srgbClr val="000000"/>
                          </a:solidFill>
                          <a:effectLst/>
                          <a:latin typeface="Arial" panose="020B0604020202020204" pitchFamily="34" charset="0"/>
                          <a:cs typeface="Arial" panose="020B0604020202020204" pitchFamily="34" charset="0"/>
                        </a:rPr>
                        <a:t>                           485 </a:t>
                      </a:r>
                    </a:p>
                  </a:txBody>
                  <a:tcPr marL="0" marR="0" marT="0" marB="0" anchor="b">
                    <a:lnL>
                      <a:noFill/>
                    </a:lnL>
                    <a:lnR>
                      <a:noFill/>
                    </a:lnR>
                    <a:lnT>
                      <a:noFill/>
                    </a:lnT>
                    <a:lnB>
                      <a:noFill/>
                    </a:lnB>
                    <a:solidFill>
                      <a:schemeClr val="bg1"/>
                    </a:solidFill>
                  </a:tcPr>
                </a:tc>
                <a:extLst>
                  <a:ext uri="{0D108BD9-81ED-4DB2-BD59-A6C34878D82A}">
                    <a16:rowId xmlns:a16="http://schemas.microsoft.com/office/drawing/2014/main" val="2968668272"/>
                  </a:ext>
                </a:extLst>
              </a:tr>
              <a:tr h="333345">
                <a:tc>
                  <a:txBody>
                    <a:bodyPr/>
                    <a:lstStyle/>
                    <a:p>
                      <a:pPr algn="ctr" fontAlgn="b"/>
                      <a:r>
                        <a:rPr lang="es-PR" sz="1100" b="0" i="0" u="none" strike="noStrike" noProof="0">
                          <a:solidFill>
                            <a:srgbClr val="000000"/>
                          </a:solidFill>
                          <a:effectLst/>
                          <a:latin typeface="Arial" panose="020B0604020202020204" pitchFamily="34" charset="0"/>
                          <a:cs typeface="Arial" panose="020B0604020202020204" pitchFamily="34" charset="0"/>
                        </a:rPr>
                        <a:t>Retiro Obligatorio</a:t>
                      </a:r>
                    </a:p>
                  </a:txBody>
                  <a:tcPr marL="0" marR="0" marT="0" marB="0" anchor="b">
                    <a:lnL>
                      <a:noFill/>
                    </a:lnL>
                    <a:lnR>
                      <a:noFill/>
                    </a:lnR>
                    <a:lnT>
                      <a:noFill/>
                    </a:lnT>
                    <a:lnB>
                      <a:noFill/>
                    </a:lnB>
                    <a:solidFill>
                      <a:schemeClr val="bg1"/>
                    </a:solidFill>
                  </a:tcPr>
                </a:tc>
                <a:tc>
                  <a:txBody>
                    <a:bodyPr/>
                    <a:lstStyle/>
                    <a:p>
                      <a:pPr algn="ctr" fontAlgn="b"/>
                      <a:r>
                        <a:rPr lang="es-PR" sz="1100" b="0" i="0" u="none" strike="noStrike" noProof="0">
                          <a:solidFill>
                            <a:srgbClr val="000000"/>
                          </a:solidFill>
                          <a:effectLst/>
                          <a:latin typeface="Arial" panose="020B0604020202020204" pitchFamily="34" charset="0"/>
                          <a:cs typeface="Arial" panose="020B0604020202020204" pitchFamily="34" charset="0"/>
                        </a:rPr>
                        <a:t>27</a:t>
                      </a:r>
                    </a:p>
                  </a:txBody>
                  <a:tcPr marL="0" marR="0" marT="0" marB="0" anchor="b">
                    <a:lnL>
                      <a:noFill/>
                    </a:lnL>
                    <a:lnR>
                      <a:noFill/>
                    </a:lnR>
                    <a:lnT>
                      <a:noFill/>
                    </a:lnT>
                    <a:lnB>
                      <a:noFill/>
                    </a:lnB>
                    <a:solidFill>
                      <a:schemeClr val="bg1"/>
                    </a:solidFill>
                  </a:tcPr>
                </a:tc>
                <a:tc>
                  <a:txBody>
                    <a:bodyPr/>
                    <a:lstStyle/>
                    <a:p>
                      <a:pPr algn="ctr" fontAlgn="b"/>
                      <a:r>
                        <a:rPr lang="es-PR" sz="1100" b="0" i="0" u="none" strike="noStrike" noProof="0">
                          <a:solidFill>
                            <a:srgbClr val="000000"/>
                          </a:solidFill>
                          <a:effectLst/>
                          <a:latin typeface="Arial" panose="020B0604020202020204" pitchFamily="34" charset="0"/>
                          <a:cs typeface="Arial" panose="020B0604020202020204" pitchFamily="34" charset="0"/>
                        </a:rPr>
                        <a:t>43</a:t>
                      </a:r>
                    </a:p>
                  </a:txBody>
                  <a:tcPr marL="0" marR="0" marT="0" marB="0" anchor="b">
                    <a:lnL>
                      <a:noFill/>
                    </a:lnL>
                    <a:lnR>
                      <a:noFill/>
                    </a:lnR>
                    <a:lnT>
                      <a:noFill/>
                    </a:lnT>
                    <a:lnB>
                      <a:noFill/>
                    </a:lnB>
                    <a:solidFill>
                      <a:schemeClr val="bg1"/>
                    </a:solidFill>
                  </a:tcPr>
                </a:tc>
                <a:tc>
                  <a:txBody>
                    <a:bodyPr/>
                    <a:lstStyle/>
                    <a:p>
                      <a:pPr algn="ctr" fontAlgn="b"/>
                      <a:r>
                        <a:rPr lang="es-PR" sz="1100" b="0" i="0" u="none" strike="noStrike" noProof="0">
                          <a:solidFill>
                            <a:srgbClr val="000000"/>
                          </a:solidFill>
                          <a:effectLst/>
                          <a:latin typeface="Arial" panose="020B0604020202020204" pitchFamily="34" charset="0"/>
                          <a:cs typeface="Arial" panose="020B0604020202020204" pitchFamily="34" charset="0"/>
                        </a:rPr>
                        <a:t>137</a:t>
                      </a:r>
                    </a:p>
                  </a:txBody>
                  <a:tcPr marL="0" marR="0" marT="0" marB="0" anchor="b">
                    <a:lnL>
                      <a:noFill/>
                    </a:lnL>
                    <a:lnR>
                      <a:noFill/>
                    </a:lnR>
                    <a:lnT>
                      <a:noFill/>
                    </a:lnT>
                    <a:lnB>
                      <a:noFill/>
                    </a:lnB>
                    <a:solidFill>
                      <a:schemeClr val="bg1"/>
                    </a:solidFill>
                  </a:tcPr>
                </a:tc>
                <a:tc>
                  <a:txBody>
                    <a:bodyPr/>
                    <a:lstStyle/>
                    <a:p>
                      <a:pPr algn="ctr" fontAlgn="b"/>
                      <a:r>
                        <a:rPr lang="es-PR" sz="1100" b="0" i="0" u="none" strike="noStrike" noProof="0" dirty="0">
                          <a:solidFill>
                            <a:srgbClr val="000000"/>
                          </a:solidFill>
                          <a:effectLst/>
                          <a:latin typeface="Arial" panose="020B0604020202020204" pitchFamily="34" charset="0"/>
                          <a:cs typeface="Arial" panose="020B0604020202020204" pitchFamily="34" charset="0"/>
                        </a:rPr>
                        <a:t>98</a:t>
                      </a:r>
                    </a:p>
                  </a:txBody>
                  <a:tcPr marL="0" marR="0" marT="0" marB="0" anchor="b">
                    <a:lnL>
                      <a:noFill/>
                    </a:lnL>
                    <a:lnR>
                      <a:noFill/>
                    </a:lnR>
                    <a:lnT>
                      <a:noFill/>
                    </a:lnT>
                    <a:lnB>
                      <a:noFill/>
                    </a:lnB>
                    <a:solidFill>
                      <a:schemeClr val="bg1"/>
                    </a:solidFill>
                  </a:tcPr>
                </a:tc>
                <a:tc>
                  <a:txBody>
                    <a:bodyPr/>
                    <a:lstStyle/>
                    <a:p>
                      <a:pPr algn="ctr" fontAlgn="b"/>
                      <a:r>
                        <a:rPr lang="es-PR" sz="1100" b="0" i="0" u="none" strike="noStrike" noProof="0" dirty="0">
                          <a:solidFill>
                            <a:srgbClr val="000000"/>
                          </a:solidFill>
                          <a:effectLst/>
                          <a:latin typeface="Arial" panose="020B0604020202020204" pitchFamily="34" charset="0"/>
                          <a:cs typeface="Arial" panose="020B0604020202020204" pitchFamily="34" charset="0"/>
                        </a:rPr>
                        <a:t>                           305 </a:t>
                      </a:r>
                    </a:p>
                  </a:txBody>
                  <a:tcPr marL="0" marR="0" marT="0" marB="0" anchor="b">
                    <a:lnL>
                      <a:noFill/>
                    </a:lnL>
                    <a:lnR>
                      <a:noFill/>
                    </a:lnR>
                    <a:lnT>
                      <a:noFill/>
                    </a:lnT>
                    <a:lnB>
                      <a:noFill/>
                    </a:lnB>
                    <a:solidFill>
                      <a:schemeClr val="bg1"/>
                    </a:solidFill>
                  </a:tcPr>
                </a:tc>
                <a:extLst>
                  <a:ext uri="{0D108BD9-81ED-4DB2-BD59-A6C34878D82A}">
                    <a16:rowId xmlns:a16="http://schemas.microsoft.com/office/drawing/2014/main" val="2531304155"/>
                  </a:ext>
                </a:extLst>
              </a:tr>
              <a:tr h="333345">
                <a:tc>
                  <a:txBody>
                    <a:bodyPr/>
                    <a:lstStyle/>
                    <a:p>
                      <a:pPr algn="ctr" fontAlgn="b"/>
                      <a:r>
                        <a:rPr lang="es-PR" sz="1100" b="0" i="0" u="none" strike="noStrike" noProof="0" dirty="0">
                          <a:solidFill>
                            <a:srgbClr val="000000"/>
                          </a:solidFill>
                          <a:effectLst/>
                          <a:latin typeface="Arial" panose="020B0604020202020204" pitchFamily="34" charset="0"/>
                          <a:cs typeface="Arial" panose="020B0604020202020204" pitchFamily="34" charset="0"/>
                        </a:rPr>
                        <a:t>Separación en Periodo Probatorio</a:t>
                      </a:r>
                    </a:p>
                  </a:txBody>
                  <a:tcPr marL="0" marR="0" marT="0" marB="0" anchor="b">
                    <a:lnL>
                      <a:noFill/>
                    </a:lnL>
                    <a:lnR>
                      <a:noFill/>
                    </a:lnR>
                    <a:lnT>
                      <a:noFill/>
                    </a:lnT>
                    <a:lnB>
                      <a:noFill/>
                    </a:lnB>
                    <a:solidFill>
                      <a:schemeClr val="bg1"/>
                    </a:solidFill>
                  </a:tcPr>
                </a:tc>
                <a:tc>
                  <a:txBody>
                    <a:bodyPr/>
                    <a:lstStyle/>
                    <a:p>
                      <a:pPr algn="ctr" fontAlgn="b"/>
                      <a:r>
                        <a:rPr lang="es-PR" sz="1100" b="0" i="0" u="none" strike="noStrike" noProof="0">
                          <a:solidFill>
                            <a:srgbClr val="000000"/>
                          </a:solidFill>
                          <a:effectLst/>
                          <a:latin typeface="Arial" panose="020B0604020202020204" pitchFamily="34" charset="0"/>
                          <a:cs typeface="Arial" panose="020B0604020202020204" pitchFamily="34" charset="0"/>
                        </a:rPr>
                        <a:t>1</a:t>
                      </a:r>
                    </a:p>
                  </a:txBody>
                  <a:tcPr marL="0" marR="0" marT="0" marB="0" anchor="b">
                    <a:lnL>
                      <a:noFill/>
                    </a:lnL>
                    <a:lnR>
                      <a:noFill/>
                    </a:lnR>
                    <a:lnT>
                      <a:noFill/>
                    </a:lnT>
                    <a:lnB>
                      <a:noFill/>
                    </a:lnB>
                    <a:solidFill>
                      <a:schemeClr val="bg1"/>
                    </a:solidFill>
                  </a:tcPr>
                </a:tc>
                <a:tc>
                  <a:txBody>
                    <a:bodyPr/>
                    <a:lstStyle/>
                    <a:p>
                      <a:pPr algn="ctr" fontAlgn="b"/>
                      <a:r>
                        <a:rPr lang="es-PR" sz="1100" b="0" i="0" u="none" strike="noStrike" noProof="0">
                          <a:solidFill>
                            <a:srgbClr val="000000"/>
                          </a:solidFill>
                          <a:effectLst/>
                          <a:latin typeface="Arial" panose="020B0604020202020204" pitchFamily="34" charset="0"/>
                          <a:cs typeface="Arial" panose="020B0604020202020204" pitchFamily="34" charset="0"/>
                        </a:rPr>
                        <a:t>4</a:t>
                      </a:r>
                    </a:p>
                  </a:txBody>
                  <a:tcPr marL="0" marR="0" marT="0" marB="0" anchor="b">
                    <a:lnL>
                      <a:noFill/>
                    </a:lnL>
                    <a:lnR>
                      <a:noFill/>
                    </a:lnR>
                    <a:lnT>
                      <a:noFill/>
                    </a:lnT>
                    <a:lnB>
                      <a:noFill/>
                    </a:lnB>
                    <a:solidFill>
                      <a:schemeClr val="bg1"/>
                    </a:solidFill>
                  </a:tcPr>
                </a:tc>
                <a:tc>
                  <a:txBody>
                    <a:bodyPr/>
                    <a:lstStyle/>
                    <a:p>
                      <a:pPr algn="ctr" fontAlgn="b"/>
                      <a:r>
                        <a:rPr lang="es-PR" sz="1100" b="0" i="0" u="none" strike="noStrike" noProof="0" dirty="0">
                          <a:solidFill>
                            <a:srgbClr val="000000"/>
                          </a:solidFill>
                          <a:effectLst/>
                          <a:latin typeface="Arial" panose="020B0604020202020204" pitchFamily="34" charset="0"/>
                          <a:cs typeface="Arial" panose="020B0604020202020204" pitchFamily="34" charset="0"/>
                        </a:rPr>
                        <a:t>3</a:t>
                      </a:r>
                    </a:p>
                  </a:txBody>
                  <a:tcPr marL="0" marR="0" marT="0" marB="0" anchor="b">
                    <a:lnL>
                      <a:noFill/>
                    </a:lnL>
                    <a:lnR>
                      <a:noFill/>
                    </a:lnR>
                    <a:lnT>
                      <a:noFill/>
                    </a:lnT>
                    <a:lnB>
                      <a:noFill/>
                    </a:lnB>
                    <a:solidFill>
                      <a:schemeClr val="bg1"/>
                    </a:solidFill>
                  </a:tcPr>
                </a:tc>
                <a:tc>
                  <a:txBody>
                    <a:bodyPr/>
                    <a:lstStyle/>
                    <a:p>
                      <a:pPr algn="ctr" fontAlgn="b"/>
                      <a:r>
                        <a:rPr lang="es-PR" sz="1100" b="0" i="0" u="none" strike="noStrike" noProof="0">
                          <a:solidFill>
                            <a:srgbClr val="000000"/>
                          </a:solidFill>
                          <a:effectLst/>
                          <a:latin typeface="Arial" panose="020B0604020202020204" pitchFamily="34" charset="0"/>
                          <a:cs typeface="Arial" panose="020B0604020202020204" pitchFamily="34" charset="0"/>
                        </a:rPr>
                        <a:t>2</a:t>
                      </a:r>
                    </a:p>
                  </a:txBody>
                  <a:tcPr marL="0" marR="0" marT="0" marB="0" anchor="b">
                    <a:lnL>
                      <a:noFill/>
                    </a:lnL>
                    <a:lnR>
                      <a:noFill/>
                    </a:lnR>
                    <a:lnT>
                      <a:noFill/>
                    </a:lnT>
                    <a:lnB>
                      <a:noFill/>
                    </a:lnB>
                    <a:solidFill>
                      <a:schemeClr val="bg1"/>
                    </a:solidFill>
                  </a:tcPr>
                </a:tc>
                <a:tc>
                  <a:txBody>
                    <a:bodyPr/>
                    <a:lstStyle/>
                    <a:p>
                      <a:pPr algn="ctr" fontAlgn="b"/>
                      <a:r>
                        <a:rPr lang="es-PR" sz="1100" b="0" i="0" u="none" strike="noStrike" noProof="0">
                          <a:solidFill>
                            <a:srgbClr val="000000"/>
                          </a:solidFill>
                          <a:effectLst/>
                          <a:latin typeface="Arial" panose="020B0604020202020204" pitchFamily="34" charset="0"/>
                          <a:cs typeface="Arial" panose="020B0604020202020204" pitchFamily="34" charset="0"/>
                        </a:rPr>
                        <a:t>                             10 </a:t>
                      </a:r>
                    </a:p>
                  </a:txBody>
                  <a:tcPr marL="0" marR="0" marT="0" marB="0" anchor="b">
                    <a:lnL>
                      <a:noFill/>
                    </a:lnL>
                    <a:lnR>
                      <a:noFill/>
                    </a:lnR>
                    <a:lnT>
                      <a:noFill/>
                    </a:lnT>
                    <a:lnB>
                      <a:noFill/>
                    </a:lnB>
                    <a:solidFill>
                      <a:schemeClr val="bg1"/>
                    </a:solidFill>
                  </a:tcPr>
                </a:tc>
                <a:extLst>
                  <a:ext uri="{0D108BD9-81ED-4DB2-BD59-A6C34878D82A}">
                    <a16:rowId xmlns:a16="http://schemas.microsoft.com/office/drawing/2014/main" val="2593519773"/>
                  </a:ext>
                </a:extLst>
              </a:tr>
              <a:tr h="513432">
                <a:tc>
                  <a:txBody>
                    <a:bodyPr/>
                    <a:lstStyle/>
                    <a:p>
                      <a:pPr algn="ctr" fontAlgn="b"/>
                      <a:r>
                        <a:rPr lang="en-US" sz="1500" b="1" i="0" u="none" strike="noStrike">
                          <a:solidFill>
                            <a:srgbClr val="000000"/>
                          </a:solidFill>
                          <a:effectLst/>
                          <a:latin typeface="Arial" panose="020B0604020202020204" pitchFamily="34" charset="0"/>
                          <a:cs typeface="Arial" panose="020B0604020202020204" pitchFamily="34" charset="0"/>
                        </a:rPr>
                        <a:t>Total </a:t>
                      </a:r>
                    </a:p>
                  </a:txBody>
                  <a:tcPr marL="0" marR="0" marT="0" marB="0" anchor="b">
                    <a:lnL>
                      <a:noFill/>
                    </a:lnL>
                    <a:lnR>
                      <a:noFill/>
                    </a:lnR>
                    <a:lnT>
                      <a:noFill/>
                    </a:lnT>
                    <a:lnB>
                      <a:noFill/>
                    </a:lnB>
                    <a:solidFill>
                      <a:srgbClr val="B4C6E7"/>
                    </a:solidFill>
                  </a:tcPr>
                </a:tc>
                <a:tc>
                  <a:txBody>
                    <a:bodyPr/>
                    <a:lstStyle/>
                    <a:p>
                      <a:pPr algn="ctr" fontAlgn="b"/>
                      <a:r>
                        <a:rPr lang="en-US" sz="1500" b="1" i="0" u="none" strike="noStrike">
                          <a:solidFill>
                            <a:srgbClr val="000000"/>
                          </a:solidFill>
                          <a:effectLst/>
                          <a:latin typeface="Arial" panose="020B0604020202020204" pitchFamily="34" charset="0"/>
                          <a:cs typeface="Arial" panose="020B0604020202020204" pitchFamily="34" charset="0"/>
                        </a:rPr>
                        <a:t>616</a:t>
                      </a:r>
                    </a:p>
                  </a:txBody>
                  <a:tcPr marL="0" marR="0" marT="0" marB="0" anchor="b">
                    <a:lnL>
                      <a:noFill/>
                    </a:lnL>
                    <a:lnR>
                      <a:noFill/>
                    </a:lnR>
                    <a:lnT>
                      <a:noFill/>
                    </a:lnT>
                    <a:lnB>
                      <a:noFill/>
                    </a:lnB>
                    <a:solidFill>
                      <a:srgbClr val="B4C6E7"/>
                    </a:solidFill>
                  </a:tcPr>
                </a:tc>
                <a:tc>
                  <a:txBody>
                    <a:bodyPr/>
                    <a:lstStyle/>
                    <a:p>
                      <a:pPr algn="ctr" fontAlgn="b"/>
                      <a:r>
                        <a:rPr lang="en-US" sz="1500" b="1" i="0" u="none" strike="noStrike">
                          <a:solidFill>
                            <a:srgbClr val="000000"/>
                          </a:solidFill>
                          <a:effectLst/>
                          <a:latin typeface="Arial" panose="020B0604020202020204" pitchFamily="34" charset="0"/>
                          <a:cs typeface="Arial" panose="020B0604020202020204" pitchFamily="34" charset="0"/>
                        </a:rPr>
                        <a:t>407</a:t>
                      </a:r>
                    </a:p>
                  </a:txBody>
                  <a:tcPr marL="0" marR="0" marT="0" marB="0" anchor="b">
                    <a:lnL>
                      <a:noFill/>
                    </a:lnL>
                    <a:lnR>
                      <a:noFill/>
                    </a:lnR>
                    <a:lnT>
                      <a:noFill/>
                    </a:lnT>
                    <a:lnB>
                      <a:noFill/>
                    </a:lnB>
                    <a:solidFill>
                      <a:srgbClr val="B4C6E7"/>
                    </a:solidFill>
                  </a:tcPr>
                </a:tc>
                <a:tc>
                  <a:txBody>
                    <a:bodyPr/>
                    <a:lstStyle/>
                    <a:p>
                      <a:pPr algn="ctr" fontAlgn="b"/>
                      <a:r>
                        <a:rPr lang="en-US" sz="1500" b="1" i="0" u="none" strike="noStrike">
                          <a:solidFill>
                            <a:srgbClr val="000000"/>
                          </a:solidFill>
                          <a:effectLst/>
                          <a:latin typeface="Arial" panose="020B0604020202020204" pitchFamily="34" charset="0"/>
                          <a:cs typeface="Arial" panose="020B0604020202020204" pitchFamily="34" charset="0"/>
                        </a:rPr>
                        <a:t>456</a:t>
                      </a:r>
                    </a:p>
                  </a:txBody>
                  <a:tcPr marL="0" marR="0" marT="0" marB="0" anchor="b">
                    <a:lnL>
                      <a:noFill/>
                    </a:lnL>
                    <a:lnR>
                      <a:noFill/>
                    </a:lnR>
                    <a:lnT>
                      <a:noFill/>
                    </a:lnT>
                    <a:lnB>
                      <a:noFill/>
                    </a:lnB>
                    <a:solidFill>
                      <a:srgbClr val="B4C6E7"/>
                    </a:solidFill>
                  </a:tcPr>
                </a:tc>
                <a:tc>
                  <a:txBody>
                    <a:bodyPr/>
                    <a:lstStyle/>
                    <a:p>
                      <a:pPr algn="ctr" fontAlgn="b"/>
                      <a:r>
                        <a:rPr lang="en-US" sz="1500" b="1" i="0" u="none" strike="noStrike" dirty="0">
                          <a:solidFill>
                            <a:srgbClr val="000000"/>
                          </a:solidFill>
                          <a:effectLst/>
                          <a:latin typeface="Arial" panose="020B0604020202020204" pitchFamily="34" charset="0"/>
                          <a:cs typeface="Arial" panose="020B0604020202020204" pitchFamily="34" charset="0"/>
                        </a:rPr>
                        <a:t>308</a:t>
                      </a:r>
                    </a:p>
                  </a:txBody>
                  <a:tcPr marL="0" marR="0" marT="0" marB="0" anchor="b">
                    <a:lnL>
                      <a:noFill/>
                    </a:lnL>
                    <a:lnR>
                      <a:noFill/>
                    </a:lnR>
                    <a:lnT>
                      <a:noFill/>
                    </a:lnT>
                    <a:lnB>
                      <a:noFill/>
                    </a:lnB>
                    <a:solidFill>
                      <a:srgbClr val="B4C6E7"/>
                    </a:solidFill>
                  </a:tcPr>
                </a:tc>
                <a:tc>
                  <a:txBody>
                    <a:bodyPr/>
                    <a:lstStyle/>
                    <a:p>
                      <a:pPr algn="ctr" fontAlgn="b"/>
                      <a:r>
                        <a:rPr lang="en-US" sz="1500" b="1" i="0" u="none" strike="noStrike" dirty="0">
                          <a:solidFill>
                            <a:srgbClr val="000000"/>
                          </a:solidFill>
                          <a:effectLst/>
                          <a:latin typeface="Arial" panose="020B0604020202020204" pitchFamily="34" charset="0"/>
                          <a:cs typeface="Arial" panose="020B0604020202020204" pitchFamily="34" charset="0"/>
                        </a:rPr>
                        <a:t>                1,787 </a:t>
                      </a:r>
                    </a:p>
                  </a:txBody>
                  <a:tcPr marL="0" marR="0" marT="0" marB="0" anchor="b">
                    <a:lnL>
                      <a:noFill/>
                    </a:lnL>
                    <a:lnR>
                      <a:noFill/>
                    </a:lnR>
                    <a:lnT>
                      <a:noFill/>
                    </a:lnT>
                    <a:lnB>
                      <a:noFill/>
                    </a:lnB>
                    <a:solidFill>
                      <a:srgbClr val="B4C6E7"/>
                    </a:solidFill>
                  </a:tcPr>
                </a:tc>
                <a:extLst>
                  <a:ext uri="{0D108BD9-81ED-4DB2-BD59-A6C34878D82A}">
                    <a16:rowId xmlns:a16="http://schemas.microsoft.com/office/drawing/2014/main" val="3698817717"/>
                  </a:ext>
                </a:extLst>
              </a:tr>
            </a:tbl>
          </a:graphicData>
        </a:graphic>
      </p:graphicFrame>
      <p:pic>
        <p:nvPicPr>
          <p:cNvPr id="6" name="Picture 5">
            <a:extLst>
              <a:ext uri="{FF2B5EF4-FFF2-40B4-BE49-F238E27FC236}">
                <a16:creationId xmlns:a16="http://schemas.microsoft.com/office/drawing/2014/main" id="{AF5B430E-694B-4505-AC8C-70117D591634}"/>
              </a:ext>
            </a:extLst>
          </p:cNvPr>
          <p:cNvPicPr>
            <a:picLocks noChangeAspect="1"/>
          </p:cNvPicPr>
          <p:nvPr/>
        </p:nvPicPr>
        <p:blipFill>
          <a:blip r:embed="rId2"/>
          <a:stretch>
            <a:fillRect/>
          </a:stretch>
        </p:blipFill>
        <p:spPr>
          <a:xfrm>
            <a:off x="10241109" y="609835"/>
            <a:ext cx="1123649" cy="869571"/>
          </a:xfrm>
          <a:prstGeom prst="ellipse">
            <a:avLst/>
          </a:prstGeom>
          <a:ln>
            <a:noFill/>
          </a:ln>
          <a:effectLst>
            <a:softEdge rad="112500"/>
          </a:effectLst>
        </p:spPr>
      </p:pic>
      <p:sp>
        <p:nvSpPr>
          <p:cNvPr id="7" name="TextBox 6">
            <a:extLst>
              <a:ext uri="{FF2B5EF4-FFF2-40B4-BE49-F238E27FC236}">
                <a16:creationId xmlns:a16="http://schemas.microsoft.com/office/drawing/2014/main" id="{2CA7AC32-99AF-4993-814A-8DF3FF646A14}"/>
              </a:ext>
            </a:extLst>
          </p:cNvPr>
          <p:cNvSpPr txBox="1"/>
          <p:nvPr/>
        </p:nvSpPr>
        <p:spPr>
          <a:xfrm>
            <a:off x="9384296" y="5716640"/>
            <a:ext cx="1842877" cy="276999"/>
          </a:xfrm>
          <a:prstGeom prst="rect">
            <a:avLst/>
          </a:prstGeom>
          <a:noFill/>
        </p:spPr>
        <p:txBody>
          <a:bodyPr wrap="none" rtlCol="0">
            <a:spAutoFit/>
          </a:bodyPr>
          <a:lstStyle/>
          <a:p>
            <a:r>
              <a:rPr lang="es-PR" sz="1200" b="1" i="1" dirty="0"/>
              <a:t>Revisado 6-septiembre-24</a:t>
            </a:r>
          </a:p>
        </p:txBody>
      </p:sp>
    </p:spTree>
    <p:extLst>
      <p:ext uri="{BB962C8B-B14F-4D97-AF65-F5344CB8AC3E}">
        <p14:creationId xmlns:p14="http://schemas.microsoft.com/office/powerpoint/2010/main" val="1946501121"/>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194"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0999" y="302899"/>
            <a:ext cx="3284818" cy="133667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a:extLst>
              <a:ext uri="{FF2B5EF4-FFF2-40B4-BE49-F238E27FC236}">
                <a16:creationId xmlns:a16="http://schemas.microsoft.com/office/drawing/2014/main" id="{AA82CDCE-F82C-4FAC-B76C-40242C8E133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11431" y="5004890"/>
            <a:ext cx="1379537" cy="1389063"/>
          </a:xfrm>
          <a:prstGeom prst="rect">
            <a:avLst/>
          </a:prstGeom>
          <a:ln>
            <a:noFill/>
          </a:ln>
          <a:effectLst>
            <a:outerShdw blurRad="190500" algn="tl" rotWithShape="0">
              <a:schemeClr val="bg1">
                <a:alpha val="7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9">
            <a:extLst>
              <a:ext uri="{FF2B5EF4-FFF2-40B4-BE49-F238E27FC236}">
                <a16:creationId xmlns:a16="http://schemas.microsoft.com/office/drawing/2014/main" id="{86325B35-C2D4-43BC-822D-0BE9458AE5E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02601" y="5012247"/>
            <a:ext cx="1004887" cy="1276512"/>
          </a:xfrm>
          <a:prstGeom prst="rect">
            <a:avLst/>
          </a:prstGeom>
          <a:ln>
            <a:noFill/>
          </a:ln>
          <a:effectLst>
            <a:outerShdw blurRad="190500" algn="tl" rotWithShape="0">
              <a:schemeClr val="bg1">
                <a:alpha val="7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152136" y="3014133"/>
            <a:ext cx="6256867" cy="1200329"/>
          </a:xfrm>
          <a:prstGeom prst="rect">
            <a:avLst/>
          </a:prstGeom>
        </p:spPr>
        <p:txBody>
          <a:bodyPr wrap="square">
            <a:spAutoFit/>
          </a:bodyPr>
          <a:lstStyle/>
          <a:p>
            <a:r>
              <a:rPr lang="es-PR" sz="3600" b="1" dirty="0">
                <a:solidFill>
                  <a:schemeClr val="bg1"/>
                </a:solidFill>
                <a:effectLst>
                  <a:outerShdw blurRad="38100" dist="38100" dir="2700000" algn="tl">
                    <a:srgbClr val="000000">
                      <a:alpha val="43137"/>
                    </a:srgbClr>
                  </a:outerShdw>
                </a:effectLst>
                <a:latin typeface="+mj-lt"/>
                <a:cs typeface="Arial" panose="020B0604020202020204" pitchFamily="34" charset="0"/>
              </a:rPr>
              <a:t>Superintendencia Auxiliar en </a:t>
            </a:r>
          </a:p>
          <a:p>
            <a:r>
              <a:rPr lang="es-PR" sz="3600" b="1" dirty="0">
                <a:solidFill>
                  <a:schemeClr val="bg1"/>
                </a:solidFill>
                <a:effectLst>
                  <a:outerShdw blurRad="38100" dist="38100" dir="2700000" algn="tl">
                    <a:srgbClr val="000000">
                      <a:alpha val="43137"/>
                    </a:srgbClr>
                  </a:outerShdw>
                </a:effectLst>
                <a:latin typeface="+mj-lt"/>
                <a:cs typeface="Arial" panose="020B0604020202020204" pitchFamily="34" charset="0"/>
              </a:rPr>
              <a:t>Operaciones Especiales (SAOE)</a:t>
            </a:r>
            <a:endParaRPr lang="es-PR" sz="3600" b="1" dirty="0">
              <a:solidFill>
                <a:schemeClr val="bg1"/>
              </a:solidFill>
              <a:effectLst>
                <a:outerShdw blurRad="38100" dist="38100" dir="2700000" algn="tl">
                  <a:srgbClr val="000000">
                    <a:alpha val="43137"/>
                  </a:srgbClr>
                </a:outerShdw>
              </a:effectLst>
              <a:latin typeface="+mj-lt"/>
            </a:endParaRPr>
          </a:p>
        </p:txBody>
      </p:sp>
      <p:sp>
        <p:nvSpPr>
          <p:cNvPr id="13" name="TextBox 8"/>
          <p:cNvSpPr txBox="1">
            <a:spLocks noChangeArrowheads="1"/>
          </p:cNvSpPr>
          <p:nvPr/>
        </p:nvSpPr>
        <p:spPr bwMode="auto">
          <a:xfrm>
            <a:off x="4381499" y="6400800"/>
            <a:ext cx="34290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s-ES" altLang="es-PR" sz="600" b="1" dirty="0">
                <a:solidFill>
                  <a:schemeClr val="bg2">
                    <a:lumMod val="25000"/>
                  </a:schemeClr>
                </a:solidFill>
                <a:latin typeface="+mn-lt"/>
              </a:rPr>
              <a:t>©2024NPPR. Derechos reservados, se prohíbe la reproducción.</a:t>
            </a:r>
          </a:p>
        </p:txBody>
      </p:sp>
      <p:pic>
        <p:nvPicPr>
          <p:cNvPr id="15" name="Picture 14">
            <a:extLst>
              <a:ext uri="{FF2B5EF4-FFF2-40B4-BE49-F238E27FC236}">
                <a16:creationId xmlns:a16="http://schemas.microsoft.com/office/drawing/2014/main" id="{56368D36-7C96-4F53-B964-404EBAE777A8}"/>
              </a:ext>
            </a:extLst>
          </p:cNvPr>
          <p:cNvPicPr>
            <a:picLocks noChangeAspect="1"/>
          </p:cNvPicPr>
          <p:nvPr/>
        </p:nvPicPr>
        <p:blipFill>
          <a:blip r:embed="rId7"/>
          <a:stretch>
            <a:fillRect/>
          </a:stretch>
        </p:blipFill>
        <p:spPr>
          <a:xfrm>
            <a:off x="9452196" y="204140"/>
            <a:ext cx="2061830" cy="794928"/>
          </a:xfrm>
          <a:prstGeom prst="rect">
            <a:avLst/>
          </a:prstGeom>
          <a:effectLst>
            <a:reflection blurRad="6350" stA="52000" endA="300" endPos="35000" dir="5400000" sy="-100000" algn="bl" rotWithShape="0"/>
          </a:effectLst>
        </p:spPr>
      </p:pic>
    </p:spTree>
    <p:extLst>
      <p:ext uri="{BB962C8B-B14F-4D97-AF65-F5344CB8AC3E}">
        <p14:creationId xmlns:p14="http://schemas.microsoft.com/office/powerpoint/2010/main" val="3231779861"/>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D07DF52-955B-4F46-935C-21FB94C06A47}"/>
              </a:ext>
            </a:extLst>
          </p:cNvPr>
          <p:cNvSpPr/>
          <p:nvPr/>
        </p:nvSpPr>
        <p:spPr>
          <a:xfrm>
            <a:off x="1192307" y="1646317"/>
            <a:ext cx="10127626" cy="4257576"/>
          </a:xfrm>
          <a:prstGeom prst="rect">
            <a:avLst/>
          </a:prstGeom>
        </p:spPr>
        <p:txBody>
          <a:bodyPr wrap="square">
            <a:spAutoFit/>
          </a:bodyPr>
          <a:lstStyle/>
          <a:p>
            <a:pPr algn="just">
              <a:spcAft>
                <a:spcPts val="800"/>
              </a:spcAft>
            </a:pPr>
            <a:r>
              <a:rPr lang="es-ES" sz="2400" dirty="0">
                <a:ea typeface="Calibri" panose="020F0502020204030204" pitchFamily="34" charset="0"/>
                <a:cs typeface="Times New Roman" panose="02020603050405020304" pitchFamily="18" charset="0"/>
              </a:rPr>
              <a:t>La Superintendencia Auxiliar en Operaciones Especiales propone desarrollar estrategias para expandir y promover mecanismos efectivos de seguridad pública atemperados a la realidad social de nuestro país</a:t>
            </a:r>
            <a:r>
              <a:rPr lang="es-PR" sz="2400" dirty="0">
                <a:ea typeface="Calibri" panose="020F0502020204030204" pitchFamily="34" charset="0"/>
                <a:cs typeface="Times New Roman" panose="02020603050405020304" pitchFamily="18" charset="0"/>
              </a:rPr>
              <a:t>, esta Superintendencia actualmente se encuentra bajo la dirección del Coronel Carlos H. Cruz Burgos 1-21257. </a:t>
            </a:r>
          </a:p>
          <a:p>
            <a:pPr algn="just">
              <a:spcAft>
                <a:spcPts val="800"/>
              </a:spcAft>
            </a:pPr>
            <a:r>
              <a:rPr lang="es-PR" sz="2400" dirty="0">
                <a:ea typeface="Calibri" panose="020F0502020204030204" pitchFamily="34" charset="0"/>
                <a:cs typeface="Times New Roman" panose="02020603050405020304" pitchFamily="18" charset="0"/>
              </a:rPr>
              <a:t>Uno de los objetivos primordiales de dicha iniciativa es prestar vigilancia, seguimiento e intervenir y arrestar a individuos identificados como “Gatilleros” autores y sospechosos de asesinatos en las Áreas Policiacas. Esto con el fin de lograr la desarticulación de estas organizaciones criminales y el arresto de estos individuos para que sean llevados ante la Justicia y lograr la convicción de los mismos.</a:t>
            </a:r>
            <a:r>
              <a:rPr lang="en-US" sz="2400" dirty="0">
                <a:ea typeface="Calibri" panose="020F0502020204030204" pitchFamily="34" charset="0"/>
                <a:cs typeface="Times New Roman" panose="02020603050405020304" pitchFamily="18" charset="0"/>
              </a:rPr>
              <a:t> </a:t>
            </a:r>
          </a:p>
        </p:txBody>
      </p:sp>
      <p:sp>
        <p:nvSpPr>
          <p:cNvPr id="2" name="Rectangle 1">
            <a:extLst>
              <a:ext uri="{FF2B5EF4-FFF2-40B4-BE49-F238E27FC236}">
                <a16:creationId xmlns:a16="http://schemas.microsoft.com/office/drawing/2014/main" id="{9276B898-3C1C-48E0-AB16-A04598476246}"/>
              </a:ext>
            </a:extLst>
          </p:cNvPr>
          <p:cNvSpPr/>
          <p:nvPr/>
        </p:nvSpPr>
        <p:spPr>
          <a:xfrm>
            <a:off x="3396606" y="415498"/>
            <a:ext cx="5398787" cy="1077218"/>
          </a:xfrm>
          <a:prstGeom prst="rect">
            <a:avLst/>
          </a:prstGeom>
        </p:spPr>
        <p:txBody>
          <a:bodyPr wrap="none">
            <a:spAutoFit/>
          </a:bodyPr>
          <a:lstStyle/>
          <a:p>
            <a:pPr algn="ctr"/>
            <a:r>
              <a:rPr lang="es-PR" sz="3200" b="1" dirty="0"/>
              <a:t>Superintendencia Auxiliar en </a:t>
            </a:r>
          </a:p>
          <a:p>
            <a:pPr algn="ctr"/>
            <a:r>
              <a:rPr lang="es-PR" sz="3200" b="1" dirty="0"/>
              <a:t>Operaciones Especiales (SAOE)</a:t>
            </a:r>
            <a:endParaRPr lang="es-PR" sz="3200" b="1" dirty="0">
              <a:latin typeface="Montserrat" panose="00000500000000000000" pitchFamily="2" charset="0"/>
            </a:endParaRPr>
          </a:p>
        </p:txBody>
      </p:sp>
      <p:pic>
        <p:nvPicPr>
          <p:cNvPr id="10" name="Picture 9" descr="A blue and gold logo&#10;&#10;Description automatically generated">
            <a:extLst>
              <a:ext uri="{FF2B5EF4-FFF2-40B4-BE49-F238E27FC236}">
                <a16:creationId xmlns:a16="http://schemas.microsoft.com/office/drawing/2014/main" id="{1C8AF58A-F26C-4999-85DB-3CEC32FDC2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31361" y="482599"/>
            <a:ext cx="988572" cy="965715"/>
          </a:xfrm>
          <a:prstGeom prst="rect">
            <a:avLst/>
          </a:prstGeom>
        </p:spPr>
      </p:pic>
    </p:spTree>
    <p:extLst>
      <p:ext uri="{BB962C8B-B14F-4D97-AF65-F5344CB8AC3E}">
        <p14:creationId xmlns:p14="http://schemas.microsoft.com/office/powerpoint/2010/main" val="2586789218"/>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lue and gold logo&#10;&#10;Description automatically generated">
            <a:extLst>
              <a:ext uri="{FF2B5EF4-FFF2-40B4-BE49-F238E27FC236}">
                <a16:creationId xmlns:a16="http://schemas.microsoft.com/office/drawing/2014/main" id="{B656CA57-C649-41AA-AF1C-3CD31EC8D00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11223" y="448732"/>
            <a:ext cx="1049443" cy="1025179"/>
          </a:xfrm>
          <a:prstGeom prst="rect">
            <a:avLst/>
          </a:prstGeom>
        </p:spPr>
      </p:pic>
      <p:sp>
        <p:nvSpPr>
          <p:cNvPr id="7" name="Rectangle 6">
            <a:extLst>
              <a:ext uri="{FF2B5EF4-FFF2-40B4-BE49-F238E27FC236}">
                <a16:creationId xmlns:a16="http://schemas.microsoft.com/office/drawing/2014/main" id="{8B7491B4-487C-4AB5-855E-2D1B0EA8E865}"/>
              </a:ext>
            </a:extLst>
          </p:cNvPr>
          <p:cNvSpPr/>
          <p:nvPr/>
        </p:nvSpPr>
        <p:spPr>
          <a:xfrm>
            <a:off x="1295401" y="1549094"/>
            <a:ext cx="10117666" cy="4657685"/>
          </a:xfrm>
          <a:prstGeom prst="rect">
            <a:avLst/>
          </a:prstGeom>
        </p:spPr>
        <p:txBody>
          <a:bodyPr wrap="square">
            <a:spAutoFit/>
          </a:bodyPr>
          <a:lstStyle/>
          <a:p>
            <a:pPr algn="just">
              <a:spcAft>
                <a:spcPts val="800"/>
              </a:spcAft>
            </a:pPr>
            <a:r>
              <a:rPr lang="es-ES" sz="2000" dirty="0">
                <a:ea typeface="Calibri" panose="020F0502020204030204" pitchFamily="34" charset="0"/>
                <a:cs typeface="Times New Roman" panose="02020603050405020304" pitchFamily="18" charset="0"/>
              </a:rPr>
              <a:t>La integración de estos negociados y sus unidades investigativas y operacionales, han tenido como resultado la agilidad oportuna del manejo de los recursos especializados en el desarrollo de las diferentes iniciativas como el Plan 100 x 35, Los Más Buscados, Gatilleros, Alto Perfil, Desenmascarando el Crimen, </a:t>
            </a:r>
            <a:r>
              <a:rPr lang="es-ES" sz="2000" dirty="0" err="1">
                <a:ea typeface="Calibri" panose="020F0502020204030204" pitchFamily="34" charset="0"/>
                <a:cs typeface="Times New Roman" panose="02020603050405020304" pitchFamily="18" charset="0"/>
              </a:rPr>
              <a:t>Cease</a:t>
            </a:r>
            <a:r>
              <a:rPr lang="es-ES" sz="2000" dirty="0">
                <a:ea typeface="Calibri" panose="020F0502020204030204" pitchFamily="34" charset="0"/>
                <a:cs typeface="Times New Roman" panose="02020603050405020304" pitchFamily="18" charset="0"/>
              </a:rPr>
              <a:t> </a:t>
            </a:r>
            <a:r>
              <a:rPr lang="es-ES" sz="2000" dirty="0" err="1">
                <a:ea typeface="Calibri" panose="020F0502020204030204" pitchFamily="34" charset="0"/>
                <a:cs typeface="Times New Roman" panose="02020603050405020304" pitchFamily="18" charset="0"/>
              </a:rPr>
              <a:t>Fire</a:t>
            </a:r>
            <a:r>
              <a:rPr lang="es-ES" sz="2000" dirty="0">
                <a:ea typeface="Calibri" panose="020F0502020204030204" pitchFamily="34" charset="0"/>
                <a:cs typeface="Times New Roman" panose="02020603050405020304" pitchFamily="18" charset="0"/>
              </a:rPr>
              <a:t> (FBI), </a:t>
            </a:r>
            <a:r>
              <a:rPr lang="es-ES" sz="2000" dirty="0" err="1">
                <a:ea typeface="Calibri" panose="020F0502020204030204" pitchFamily="34" charset="0"/>
                <a:cs typeface="Times New Roman" panose="02020603050405020304" pitchFamily="18" charset="0"/>
              </a:rPr>
              <a:t>Thunder</a:t>
            </a:r>
            <a:r>
              <a:rPr lang="es-ES" sz="2000" dirty="0">
                <a:ea typeface="Calibri" panose="020F0502020204030204" pitchFamily="34" charset="0"/>
                <a:cs typeface="Times New Roman" panose="02020603050405020304" pitchFamily="18" charset="0"/>
              </a:rPr>
              <a:t> Storm (US Marshals). </a:t>
            </a:r>
          </a:p>
          <a:p>
            <a:pPr algn="just">
              <a:spcAft>
                <a:spcPts val="600"/>
              </a:spcAft>
            </a:pPr>
            <a:r>
              <a:rPr lang="es-ES" sz="2000" dirty="0">
                <a:ea typeface="Calibri" panose="020F0502020204030204" pitchFamily="34" charset="0"/>
                <a:cs typeface="Times New Roman" panose="02020603050405020304" pitchFamily="18" charset="0"/>
              </a:rPr>
              <a:t>Todos los negociados representan un papel protagónico en la reducción de la incidencia criminal del país, desde las vigilancias de nuestras costas, por FURA en Mar, Tierra y Aire, Drogas y Narcóticos en la erradicación de puntos de drogas, y organizaciones criminales asociadas a estos, Inteligencia Criminal y Arrestos en la identificación de Gatilleros, sospechosos de asesinatos y arrestos de los Más Buscados y las unidades caninas, complementando cada una de las estrategias enmarcadas por la SAOE. </a:t>
            </a:r>
          </a:p>
          <a:p>
            <a:pPr algn="just">
              <a:spcAft>
                <a:spcPts val="600"/>
              </a:spcAft>
            </a:pPr>
            <a:r>
              <a:rPr lang="es-ES" sz="2000" dirty="0">
                <a:ea typeface="Calibri" panose="020F0502020204030204" pitchFamily="34" charset="0"/>
                <a:cs typeface="Times New Roman" panose="02020603050405020304" pitchFamily="18" charset="0"/>
              </a:rPr>
              <a:t>A través de las estrategias enmarcadas e integradas del NPPR se ha logrado una reducción histórica de un 30% de disminución en el delito mayor de asesinato, lo que provoca continuar ampliando esfuerzos en la lucha contra el crimen para mantener esa contracción significativa. </a:t>
            </a:r>
            <a:endParaRPr lang="es-PR" sz="2000" b="1" dirty="0">
              <a:ea typeface="Calibri" panose="020F0502020204030204" pitchFamily="34" charset="0"/>
              <a:cs typeface="Times New Roman" panose="02020603050405020304" pitchFamily="18" charset="0"/>
            </a:endParaRPr>
          </a:p>
          <a:p>
            <a:pPr algn="just">
              <a:spcAft>
                <a:spcPts val="800"/>
              </a:spcAft>
            </a:pPr>
            <a:endParaRPr lang="es-ES" sz="2000" dirty="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14A842BC-C172-4A5A-B413-F8892858CC57}"/>
              </a:ext>
            </a:extLst>
          </p:cNvPr>
          <p:cNvSpPr/>
          <p:nvPr/>
        </p:nvSpPr>
        <p:spPr>
          <a:xfrm>
            <a:off x="2912533" y="396693"/>
            <a:ext cx="6096000" cy="1077218"/>
          </a:xfrm>
          <a:prstGeom prst="rect">
            <a:avLst/>
          </a:prstGeom>
        </p:spPr>
        <p:txBody>
          <a:bodyPr>
            <a:spAutoFit/>
          </a:bodyPr>
          <a:lstStyle/>
          <a:p>
            <a:pPr algn="ctr"/>
            <a:r>
              <a:rPr lang="es-PR" sz="3200" b="1" dirty="0"/>
              <a:t>Superintendencia Auxiliar en </a:t>
            </a:r>
          </a:p>
          <a:p>
            <a:pPr algn="ctr"/>
            <a:r>
              <a:rPr lang="es-PR" sz="3200" b="1" dirty="0"/>
              <a:t>Operaciones Especiales (SAOE) </a:t>
            </a:r>
          </a:p>
        </p:txBody>
      </p:sp>
    </p:spTree>
    <p:extLst>
      <p:ext uri="{BB962C8B-B14F-4D97-AF65-F5344CB8AC3E}">
        <p14:creationId xmlns:p14="http://schemas.microsoft.com/office/powerpoint/2010/main" val="1844191885"/>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sld>
</file>

<file path=ppt/theme/theme1.xml><?xml version="1.0" encoding="utf-8"?>
<a:theme xmlns:a="http://schemas.openxmlformats.org/drawingml/2006/main" name="Presentacion en blanco 2023">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mounsserate">
      <a:majorFont>
        <a:latin typeface="Montserrat"/>
        <a:ea typeface=""/>
        <a:cs typeface=""/>
      </a:majorFont>
      <a:minorFont>
        <a:latin typeface="Montserra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on PPT 2023 template" id="{1BCA9E96-A3E3-46CD-94A1-223C48FCF97D}" vid="{A99430BE-D50A-4439-9B5D-152C152755C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A2B9C280727BF4AADBFA4E5A2910D1C" ma:contentTypeVersion="0" ma:contentTypeDescription="Create a new document." ma:contentTypeScope="" ma:versionID="c7e0748b91cee94d6fd31c160d6c0166">
  <xsd:schema xmlns:xsd="http://www.w3.org/2001/XMLSchema" xmlns:xs="http://www.w3.org/2001/XMLSchema" xmlns:p="http://schemas.microsoft.com/office/2006/metadata/properties" targetNamespace="http://schemas.microsoft.com/office/2006/metadata/properties" ma:root="true" ma:fieldsID="553f2d8843fd2aa64b81f9e8c63a661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6DC0E40-6E42-4433-AB26-14EE3C9C359A}"/>
</file>

<file path=customXml/itemProps2.xml><?xml version="1.0" encoding="utf-8"?>
<ds:datastoreItem xmlns:ds="http://schemas.openxmlformats.org/officeDocument/2006/customXml" ds:itemID="{3DCBB014-59C0-4A85-A4EC-152EFC61215C}"/>
</file>

<file path=customXml/itemProps3.xml><?xml version="1.0" encoding="utf-8"?>
<ds:datastoreItem xmlns:ds="http://schemas.openxmlformats.org/officeDocument/2006/customXml" ds:itemID="{225457E2-F027-4DE2-B5B4-9EB9B88C6E63}"/>
</file>

<file path=docProps/app.xml><?xml version="1.0" encoding="utf-8"?>
<Properties xmlns="http://schemas.openxmlformats.org/officeDocument/2006/extended-properties" xmlns:vt="http://schemas.openxmlformats.org/officeDocument/2006/docPropsVTypes">
  <Template>ppt744D.tmp</Template>
  <TotalTime>4222</TotalTime>
  <Words>3294</Words>
  <Application>Microsoft Office PowerPoint</Application>
  <PresentationFormat>Widescreen</PresentationFormat>
  <Paragraphs>293</Paragraphs>
  <Slides>29</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MS Mincho</vt:lpstr>
      <vt:lpstr>Arial</vt:lpstr>
      <vt:lpstr>Calibri</vt:lpstr>
      <vt:lpstr>Calibri Light</vt:lpstr>
      <vt:lpstr>Montserrat</vt:lpstr>
      <vt:lpstr>Times New Roman</vt:lpstr>
      <vt:lpstr>Wingdings</vt:lpstr>
      <vt:lpstr>Presentacion en blanco 2023</vt:lpstr>
      <vt:lpstr>PowerPoint Presentation</vt:lpstr>
      <vt:lpstr>INTRODUCCIÓN</vt:lpstr>
      <vt:lpstr>INTRODUCCIÓN</vt:lpstr>
      <vt:lpstr>PERSONAL DEL NEGOCIADO DE LA POLICÍA DE PUERTO RICO</vt:lpstr>
      <vt:lpstr>Resumen Estadístico Rango</vt:lpstr>
      <vt:lpstr>ESTATUS DESVINCULACIONES  AÑO 2021 AL 2024</vt:lpstr>
      <vt:lpstr>PowerPoint Presentation</vt:lpstr>
      <vt:lpstr>PowerPoint Presentation</vt:lpstr>
      <vt:lpstr>PowerPoint Presentation</vt:lpstr>
      <vt:lpstr>PowerPoint Presentation</vt:lpstr>
      <vt:lpstr>SUPERINTENDENCIA AUXILIAR  EN INVESTIGACIONES CRIMINALES</vt:lpstr>
      <vt:lpstr>PowerPoint Presentation</vt:lpstr>
      <vt:lpstr>PowerPoint Presentation</vt:lpstr>
      <vt:lpstr>PowerPoint Presentation</vt:lpstr>
      <vt:lpstr>OFICINA DE REFORMA ESFUERZOS REALIZADOS Y AVANCES  </vt:lpstr>
      <vt:lpstr> Adquisición y distribución de Armas  </vt:lpstr>
      <vt:lpstr>PowerPoint Presentation</vt:lpstr>
      <vt:lpstr>SUPERINTENDENCIA AUXILIAR EN  RESPONSABILIDAD PROFESIONAL</vt:lpstr>
      <vt:lpstr>PowerPoint Presentation</vt:lpstr>
      <vt:lpstr> de Armas Menos Letales y Letales  </vt:lpstr>
      <vt:lpstr> INICIATIVA ENCUENTRO DE POLICÍAS VETERANOS</vt:lpstr>
      <vt:lpstr>PowerPoint Presentation</vt:lpstr>
      <vt:lpstr>Liga Atlética Policiaca </vt:lpstr>
      <vt:lpstr>INICIATIVAS JUVENTUD VOLUNTAD FIRME (JVF)</vt:lpstr>
      <vt:lpstr>INICIATIVAS PAYASO POLILLÍN Y POLIOSO</vt:lpstr>
      <vt:lpstr>Iniciativas Comunitarias</vt:lpstr>
      <vt:lpstr>Iniciativas Comunitarias</vt:lpstr>
      <vt:lpstr>Actividades Especiales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Luis A Sanchez Mendez</dc:creator>
  <cp:lastModifiedBy>George Gonzalez Acevedo</cp:lastModifiedBy>
  <cp:revision>148</cp:revision>
  <cp:lastPrinted>2024-08-12T17:18:03Z</cp:lastPrinted>
  <dcterms:created xsi:type="dcterms:W3CDTF">2024-07-30T17:19:30Z</dcterms:created>
  <dcterms:modified xsi:type="dcterms:W3CDTF">2024-10-23T20:22:11Z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0x0101000A2B9C280727BF4AADBFA4E5A2910D1C</vt:lpwstr>
  </property>
</Properties>
</file>